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80" r:id="rId8"/>
    <p:sldId id="262" r:id="rId9"/>
    <p:sldId id="281" r:id="rId10"/>
    <p:sldId id="263" r:id="rId11"/>
    <p:sldId id="264" r:id="rId12"/>
    <p:sldId id="283" r:id="rId13"/>
    <p:sldId id="290" r:id="rId14"/>
    <p:sldId id="267" r:id="rId15"/>
    <p:sldId id="273" r:id="rId16"/>
    <p:sldId id="282" r:id="rId17"/>
    <p:sldId id="274" r:id="rId18"/>
    <p:sldId id="265" r:id="rId19"/>
    <p:sldId id="289" r:id="rId20"/>
    <p:sldId id="284" r:id="rId21"/>
    <p:sldId id="285" r:id="rId22"/>
    <p:sldId id="266" r:id="rId23"/>
    <p:sldId id="288" r:id="rId24"/>
    <p:sldId id="268" r:id="rId25"/>
    <p:sldId id="277" r:id="rId26"/>
    <p:sldId id="286" r:id="rId27"/>
    <p:sldId id="275" r:id="rId28"/>
    <p:sldId id="278" r:id="rId29"/>
    <p:sldId id="279" r:id="rId30"/>
    <p:sldId id="276" r:id="rId31"/>
    <p:sldId id="272" r:id="rId32"/>
    <p:sldId id="28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30C1DF-AE18-41CA-9A07-323703FC3149}" v="31" dt="2022-01-11T16:29:03.7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Carapaica" userId="0b490f7c-1f8b-47ac-8c03-79f75a98f56b" providerId="ADAL" clId="{A030C1DF-AE18-41CA-9A07-323703FC3149}"/>
    <pc:docChg chg="undo custSel addSld modSld">
      <pc:chgData name="Felix Carapaica" userId="0b490f7c-1f8b-47ac-8c03-79f75a98f56b" providerId="ADAL" clId="{A030C1DF-AE18-41CA-9A07-323703FC3149}" dt="2022-01-11T16:29:12.120" v="293" actId="113"/>
      <pc:docMkLst>
        <pc:docMk/>
      </pc:docMkLst>
      <pc:sldChg chg="modSp mod">
        <pc:chgData name="Felix Carapaica" userId="0b490f7c-1f8b-47ac-8c03-79f75a98f56b" providerId="ADAL" clId="{A030C1DF-AE18-41CA-9A07-323703FC3149}" dt="2022-01-11T15:53:55.631" v="9" actId="6549"/>
        <pc:sldMkLst>
          <pc:docMk/>
          <pc:sldMk cId="4152911384" sldId="257"/>
        </pc:sldMkLst>
        <pc:spChg chg="mod">
          <ac:chgData name="Felix Carapaica" userId="0b490f7c-1f8b-47ac-8c03-79f75a98f56b" providerId="ADAL" clId="{A030C1DF-AE18-41CA-9A07-323703FC3149}" dt="2022-01-11T15:53:55.631" v="9" actId="6549"/>
          <ac:spMkLst>
            <pc:docMk/>
            <pc:sldMk cId="4152911384" sldId="257"/>
            <ac:spMk id="3" creationId="{34DA3039-CFAB-4BDB-B259-8E7E0254CD7D}"/>
          </ac:spMkLst>
        </pc:spChg>
      </pc:sldChg>
      <pc:sldChg chg="modSp mod">
        <pc:chgData name="Felix Carapaica" userId="0b490f7c-1f8b-47ac-8c03-79f75a98f56b" providerId="ADAL" clId="{A030C1DF-AE18-41CA-9A07-323703FC3149}" dt="2022-01-11T15:55:04.418" v="11" actId="113"/>
        <pc:sldMkLst>
          <pc:docMk/>
          <pc:sldMk cId="3012563670" sldId="259"/>
        </pc:sldMkLst>
        <pc:spChg chg="mod">
          <ac:chgData name="Felix Carapaica" userId="0b490f7c-1f8b-47ac-8c03-79f75a98f56b" providerId="ADAL" clId="{A030C1DF-AE18-41CA-9A07-323703FC3149}" dt="2022-01-11T15:55:04.418" v="11" actId="113"/>
          <ac:spMkLst>
            <pc:docMk/>
            <pc:sldMk cId="3012563670" sldId="259"/>
            <ac:spMk id="3" creationId="{CD760ACE-F9DD-4EDF-B678-A56184A2B79F}"/>
          </ac:spMkLst>
        </pc:spChg>
      </pc:sldChg>
      <pc:sldChg chg="modSp mod">
        <pc:chgData name="Felix Carapaica" userId="0b490f7c-1f8b-47ac-8c03-79f75a98f56b" providerId="ADAL" clId="{A030C1DF-AE18-41CA-9A07-323703FC3149}" dt="2022-01-11T15:56:05.868" v="13" actId="6549"/>
        <pc:sldMkLst>
          <pc:docMk/>
          <pc:sldMk cId="4130869681" sldId="260"/>
        </pc:sldMkLst>
        <pc:spChg chg="mod">
          <ac:chgData name="Felix Carapaica" userId="0b490f7c-1f8b-47ac-8c03-79f75a98f56b" providerId="ADAL" clId="{A030C1DF-AE18-41CA-9A07-323703FC3149}" dt="2022-01-11T15:56:05.868" v="13" actId="6549"/>
          <ac:spMkLst>
            <pc:docMk/>
            <pc:sldMk cId="4130869681" sldId="260"/>
            <ac:spMk id="2" creationId="{D8F4CD5E-BF9D-49DD-B2DA-F8EE434D7993}"/>
          </ac:spMkLst>
        </pc:spChg>
        <pc:spChg chg="mod">
          <ac:chgData name="Felix Carapaica" userId="0b490f7c-1f8b-47ac-8c03-79f75a98f56b" providerId="ADAL" clId="{A030C1DF-AE18-41CA-9A07-323703FC3149}" dt="2022-01-11T15:55:50.818" v="12" actId="113"/>
          <ac:spMkLst>
            <pc:docMk/>
            <pc:sldMk cId="4130869681" sldId="260"/>
            <ac:spMk id="3" creationId="{E41E3883-C822-4EB5-9F81-B8B121C531CB}"/>
          </ac:spMkLst>
        </pc:spChg>
      </pc:sldChg>
      <pc:sldChg chg="modSp mod">
        <pc:chgData name="Felix Carapaica" userId="0b490f7c-1f8b-47ac-8c03-79f75a98f56b" providerId="ADAL" clId="{A030C1DF-AE18-41CA-9A07-323703FC3149}" dt="2022-01-11T15:56:34.051" v="16" actId="113"/>
        <pc:sldMkLst>
          <pc:docMk/>
          <pc:sldMk cId="2495163256" sldId="261"/>
        </pc:sldMkLst>
        <pc:spChg chg="mod">
          <ac:chgData name="Felix Carapaica" userId="0b490f7c-1f8b-47ac-8c03-79f75a98f56b" providerId="ADAL" clId="{A030C1DF-AE18-41CA-9A07-323703FC3149}" dt="2022-01-11T15:56:34.051" v="16" actId="113"/>
          <ac:spMkLst>
            <pc:docMk/>
            <pc:sldMk cId="2495163256" sldId="261"/>
            <ac:spMk id="3" creationId="{E41E3883-C822-4EB5-9F81-B8B121C531CB}"/>
          </ac:spMkLst>
        </pc:spChg>
      </pc:sldChg>
      <pc:sldChg chg="modSp mod">
        <pc:chgData name="Felix Carapaica" userId="0b490f7c-1f8b-47ac-8c03-79f75a98f56b" providerId="ADAL" clId="{A030C1DF-AE18-41CA-9A07-323703FC3149}" dt="2022-01-11T15:59:09.366" v="98" actId="1076"/>
        <pc:sldMkLst>
          <pc:docMk/>
          <pc:sldMk cId="3134579474" sldId="263"/>
        </pc:sldMkLst>
        <pc:spChg chg="mod">
          <ac:chgData name="Felix Carapaica" userId="0b490f7c-1f8b-47ac-8c03-79f75a98f56b" providerId="ADAL" clId="{A030C1DF-AE18-41CA-9A07-323703FC3149}" dt="2022-01-11T15:58:59.458" v="93" actId="14100"/>
          <ac:spMkLst>
            <pc:docMk/>
            <pc:sldMk cId="3134579474" sldId="263"/>
            <ac:spMk id="3" creationId="{E41E3883-C822-4EB5-9F81-B8B121C531CB}"/>
          </ac:spMkLst>
        </pc:spChg>
        <pc:picChg chg="mod">
          <ac:chgData name="Felix Carapaica" userId="0b490f7c-1f8b-47ac-8c03-79f75a98f56b" providerId="ADAL" clId="{A030C1DF-AE18-41CA-9A07-323703FC3149}" dt="2022-01-11T15:59:09.366" v="98" actId="1076"/>
          <ac:picMkLst>
            <pc:docMk/>
            <pc:sldMk cId="3134579474" sldId="263"/>
            <ac:picMk id="8" creationId="{449E84A0-1E69-4EBB-A0AF-4E138FF76AED}"/>
          </ac:picMkLst>
        </pc:picChg>
      </pc:sldChg>
      <pc:sldChg chg="addSp delSp modSp mod modAnim">
        <pc:chgData name="Felix Carapaica" userId="0b490f7c-1f8b-47ac-8c03-79f75a98f56b" providerId="ADAL" clId="{A030C1DF-AE18-41CA-9A07-323703FC3149}" dt="2022-01-11T16:01:55.540" v="127" actId="1076"/>
        <pc:sldMkLst>
          <pc:docMk/>
          <pc:sldMk cId="2695326597" sldId="264"/>
        </pc:sldMkLst>
        <pc:spChg chg="del mod">
          <ac:chgData name="Felix Carapaica" userId="0b490f7c-1f8b-47ac-8c03-79f75a98f56b" providerId="ADAL" clId="{A030C1DF-AE18-41CA-9A07-323703FC3149}" dt="2022-01-11T16:00:39.205" v="108" actId="21"/>
          <ac:spMkLst>
            <pc:docMk/>
            <pc:sldMk cId="2695326597" sldId="264"/>
            <ac:spMk id="2" creationId="{735EE1C8-0FD0-48D3-AD6F-F87DFEAE7337}"/>
          </ac:spMkLst>
        </pc:spChg>
        <pc:spChg chg="mod">
          <ac:chgData name="Felix Carapaica" userId="0b490f7c-1f8b-47ac-8c03-79f75a98f56b" providerId="ADAL" clId="{A030C1DF-AE18-41CA-9A07-323703FC3149}" dt="2022-01-11T16:00:14.802" v="101" actId="207"/>
          <ac:spMkLst>
            <pc:docMk/>
            <pc:sldMk cId="2695326597" sldId="264"/>
            <ac:spMk id="3" creationId="{065D6B10-0CDB-4CC9-ADFD-7684C0F6D1C4}"/>
          </ac:spMkLst>
        </pc:spChg>
        <pc:spChg chg="add mod">
          <ac:chgData name="Felix Carapaica" userId="0b490f7c-1f8b-47ac-8c03-79f75a98f56b" providerId="ADAL" clId="{A030C1DF-AE18-41CA-9A07-323703FC3149}" dt="2022-01-11T16:01:55.540" v="127" actId="1076"/>
          <ac:spMkLst>
            <pc:docMk/>
            <pc:sldMk cId="2695326597" sldId="264"/>
            <ac:spMk id="5" creationId="{DEA64F67-EF1C-47E2-8828-FD26515128C7}"/>
          </ac:spMkLst>
        </pc:spChg>
        <pc:spChg chg="add del mod">
          <ac:chgData name="Felix Carapaica" userId="0b490f7c-1f8b-47ac-8c03-79f75a98f56b" providerId="ADAL" clId="{A030C1DF-AE18-41CA-9A07-323703FC3149}" dt="2022-01-11T16:00:51.163" v="112" actId="478"/>
          <ac:spMkLst>
            <pc:docMk/>
            <pc:sldMk cId="2695326597" sldId="264"/>
            <ac:spMk id="8" creationId="{796F0260-7215-4B08-AE05-600AF017230E}"/>
          </ac:spMkLst>
        </pc:spChg>
        <pc:picChg chg="mod">
          <ac:chgData name="Felix Carapaica" userId="0b490f7c-1f8b-47ac-8c03-79f75a98f56b" providerId="ADAL" clId="{A030C1DF-AE18-41CA-9A07-323703FC3149}" dt="2022-01-11T16:01:48.776" v="126" actId="1076"/>
          <ac:picMkLst>
            <pc:docMk/>
            <pc:sldMk cId="2695326597" sldId="264"/>
            <ac:picMk id="7" creationId="{180AA3C4-52A9-4225-8828-5F74DB0D92CC}"/>
          </ac:picMkLst>
        </pc:picChg>
      </pc:sldChg>
      <pc:sldChg chg="addSp delSp modSp mod modAnim delDesignElem chgLayout">
        <pc:chgData name="Felix Carapaica" userId="0b490f7c-1f8b-47ac-8c03-79f75a98f56b" providerId="ADAL" clId="{A030C1DF-AE18-41CA-9A07-323703FC3149}" dt="2022-01-11T16:22:55.346" v="218" actId="27107"/>
        <pc:sldMkLst>
          <pc:docMk/>
          <pc:sldMk cId="922168809" sldId="265"/>
        </pc:sldMkLst>
        <pc:spChg chg="mod ord">
          <ac:chgData name="Felix Carapaica" userId="0b490f7c-1f8b-47ac-8c03-79f75a98f56b" providerId="ADAL" clId="{A030C1DF-AE18-41CA-9A07-323703FC3149}" dt="2022-01-11T16:22:27.172" v="217" actId="14100"/>
          <ac:spMkLst>
            <pc:docMk/>
            <pc:sldMk cId="922168809" sldId="265"/>
            <ac:spMk id="2" creationId="{735EE1C8-0FD0-48D3-AD6F-F87DFEAE7337}"/>
          </ac:spMkLst>
        </pc:spChg>
        <pc:spChg chg="mod ord">
          <ac:chgData name="Felix Carapaica" userId="0b490f7c-1f8b-47ac-8c03-79f75a98f56b" providerId="ADAL" clId="{A030C1DF-AE18-41CA-9A07-323703FC3149}" dt="2022-01-11T16:22:55.346" v="218" actId="27107"/>
          <ac:spMkLst>
            <pc:docMk/>
            <pc:sldMk cId="922168809" sldId="265"/>
            <ac:spMk id="3" creationId="{065D6B10-0CDB-4CC9-ADFD-7684C0F6D1C4}"/>
          </ac:spMkLst>
        </pc:spChg>
        <pc:spChg chg="add del mod">
          <ac:chgData name="Felix Carapaica" userId="0b490f7c-1f8b-47ac-8c03-79f75a98f56b" providerId="ADAL" clId="{A030C1DF-AE18-41CA-9A07-323703FC3149}" dt="2022-01-11T16:21:34.373" v="199" actId="6264"/>
          <ac:spMkLst>
            <pc:docMk/>
            <pc:sldMk cId="922168809" sldId="265"/>
            <ac:spMk id="4" creationId="{9C03B160-443E-448E-83CB-45D8C03E61A0}"/>
          </ac:spMkLst>
        </pc:spChg>
        <pc:spChg chg="add del mod">
          <ac:chgData name="Felix Carapaica" userId="0b490f7c-1f8b-47ac-8c03-79f75a98f56b" providerId="ADAL" clId="{A030C1DF-AE18-41CA-9A07-323703FC3149}" dt="2022-01-11T16:21:34.373" v="199" actId="6264"/>
          <ac:spMkLst>
            <pc:docMk/>
            <pc:sldMk cId="922168809" sldId="265"/>
            <ac:spMk id="6" creationId="{37169559-2EA3-4371-AC6E-280234DDB2F9}"/>
          </ac:spMkLst>
        </pc:spChg>
        <pc:spChg chg="del">
          <ac:chgData name="Felix Carapaica" userId="0b490f7c-1f8b-47ac-8c03-79f75a98f56b" providerId="ADAL" clId="{A030C1DF-AE18-41CA-9A07-323703FC3149}" dt="2022-01-11T16:21:34.373" v="199" actId="6264"/>
          <ac:spMkLst>
            <pc:docMk/>
            <pc:sldMk cId="922168809" sldId="265"/>
            <ac:spMk id="10" creationId="{91CC89A3-857A-4D53-ADCB-0A14B4B404F8}"/>
          </ac:spMkLst>
        </pc:spChg>
        <pc:picChg chg="del">
          <ac:chgData name="Felix Carapaica" userId="0b490f7c-1f8b-47ac-8c03-79f75a98f56b" providerId="ADAL" clId="{A030C1DF-AE18-41CA-9A07-323703FC3149}" dt="2022-01-11T16:21:27.960" v="196" actId="478"/>
          <ac:picMkLst>
            <pc:docMk/>
            <pc:sldMk cId="922168809" sldId="265"/>
            <ac:picMk id="5" creationId="{3A7CAA78-C9F6-4750-B512-40A832D21D8F}"/>
          </ac:picMkLst>
        </pc:picChg>
      </pc:sldChg>
      <pc:sldChg chg="modSp mod modAnim">
        <pc:chgData name="Felix Carapaica" userId="0b490f7c-1f8b-47ac-8c03-79f75a98f56b" providerId="ADAL" clId="{A030C1DF-AE18-41CA-9A07-323703FC3149}" dt="2022-01-11T16:15:47.589" v="133"/>
        <pc:sldMkLst>
          <pc:docMk/>
          <pc:sldMk cId="2116427270" sldId="267"/>
        </pc:sldMkLst>
        <pc:spChg chg="mod">
          <ac:chgData name="Felix Carapaica" userId="0b490f7c-1f8b-47ac-8c03-79f75a98f56b" providerId="ADAL" clId="{A030C1DF-AE18-41CA-9A07-323703FC3149}" dt="2022-01-11T16:15:40.989" v="132" actId="113"/>
          <ac:spMkLst>
            <pc:docMk/>
            <pc:sldMk cId="2116427270" sldId="267"/>
            <ac:spMk id="3" creationId="{46286BDA-1A80-4C91-AE02-928DA13BE989}"/>
          </ac:spMkLst>
        </pc:spChg>
      </pc:sldChg>
      <pc:sldChg chg="modAnim">
        <pc:chgData name="Felix Carapaica" userId="0b490f7c-1f8b-47ac-8c03-79f75a98f56b" providerId="ADAL" clId="{A030C1DF-AE18-41CA-9A07-323703FC3149}" dt="2022-01-11T16:29:03.702" v="292"/>
        <pc:sldMkLst>
          <pc:docMk/>
          <pc:sldMk cId="3810775448" sldId="268"/>
        </pc:sldMkLst>
      </pc:sldChg>
      <pc:sldChg chg="modSp mod">
        <pc:chgData name="Felix Carapaica" userId="0b490f7c-1f8b-47ac-8c03-79f75a98f56b" providerId="ADAL" clId="{A030C1DF-AE18-41CA-9A07-323703FC3149}" dt="2022-01-11T16:29:12.120" v="293" actId="113"/>
        <pc:sldMkLst>
          <pc:docMk/>
          <pc:sldMk cId="3522100416" sldId="277"/>
        </pc:sldMkLst>
        <pc:spChg chg="mod">
          <ac:chgData name="Felix Carapaica" userId="0b490f7c-1f8b-47ac-8c03-79f75a98f56b" providerId="ADAL" clId="{A030C1DF-AE18-41CA-9A07-323703FC3149}" dt="2022-01-11T16:29:12.120" v="293" actId="113"/>
          <ac:spMkLst>
            <pc:docMk/>
            <pc:sldMk cId="3522100416" sldId="277"/>
            <ac:spMk id="6" creationId="{80085DF7-53C5-468F-9EEA-A391A6DDCDCD}"/>
          </ac:spMkLst>
        </pc:spChg>
      </pc:sldChg>
      <pc:sldChg chg="modSp mod">
        <pc:chgData name="Felix Carapaica" userId="0b490f7c-1f8b-47ac-8c03-79f75a98f56b" providerId="ADAL" clId="{A030C1DF-AE18-41CA-9A07-323703FC3149}" dt="2022-01-09T01:30:32.514" v="8" actId="20577"/>
        <pc:sldMkLst>
          <pc:docMk/>
          <pc:sldMk cId="3681640717" sldId="279"/>
        </pc:sldMkLst>
        <pc:spChg chg="mod">
          <ac:chgData name="Felix Carapaica" userId="0b490f7c-1f8b-47ac-8c03-79f75a98f56b" providerId="ADAL" clId="{A030C1DF-AE18-41CA-9A07-323703FC3149}" dt="2022-01-09T01:30:32.514" v="8" actId="20577"/>
          <ac:spMkLst>
            <pc:docMk/>
            <pc:sldMk cId="3681640717" sldId="279"/>
            <ac:spMk id="6" creationId="{80085DF7-53C5-468F-9EEA-A391A6DDCDCD}"/>
          </ac:spMkLst>
        </pc:spChg>
      </pc:sldChg>
      <pc:sldChg chg="modSp mod">
        <pc:chgData name="Felix Carapaica" userId="0b490f7c-1f8b-47ac-8c03-79f75a98f56b" providerId="ADAL" clId="{A030C1DF-AE18-41CA-9A07-323703FC3149}" dt="2022-01-11T15:57:08.772" v="25" actId="1038"/>
        <pc:sldMkLst>
          <pc:docMk/>
          <pc:sldMk cId="3393256826" sldId="280"/>
        </pc:sldMkLst>
        <pc:spChg chg="mod">
          <ac:chgData name="Felix Carapaica" userId="0b490f7c-1f8b-47ac-8c03-79f75a98f56b" providerId="ADAL" clId="{A030C1DF-AE18-41CA-9A07-323703FC3149}" dt="2022-01-11T15:57:01.786" v="19" actId="20577"/>
          <ac:spMkLst>
            <pc:docMk/>
            <pc:sldMk cId="3393256826" sldId="280"/>
            <ac:spMk id="3" creationId="{E41E3883-C822-4EB5-9F81-B8B121C531CB}"/>
          </ac:spMkLst>
        </pc:spChg>
        <pc:picChg chg="mod">
          <ac:chgData name="Felix Carapaica" userId="0b490f7c-1f8b-47ac-8c03-79f75a98f56b" providerId="ADAL" clId="{A030C1DF-AE18-41CA-9A07-323703FC3149}" dt="2022-01-11T15:57:08.772" v="25" actId="1038"/>
          <ac:picMkLst>
            <pc:docMk/>
            <pc:sldMk cId="3393256826" sldId="280"/>
            <ac:picMk id="5" creationId="{4CAD3800-7E8B-416A-A914-014418A12B5B}"/>
          </ac:picMkLst>
        </pc:picChg>
      </pc:sldChg>
      <pc:sldChg chg="modSp mod modAnim">
        <pc:chgData name="Felix Carapaica" userId="0b490f7c-1f8b-47ac-8c03-79f75a98f56b" providerId="ADAL" clId="{A030C1DF-AE18-41CA-9A07-323703FC3149}" dt="2022-01-11T16:15:26.356" v="131" actId="14100"/>
        <pc:sldMkLst>
          <pc:docMk/>
          <pc:sldMk cId="1567852197" sldId="283"/>
        </pc:sldMkLst>
        <pc:spChg chg="mod">
          <ac:chgData name="Felix Carapaica" userId="0b490f7c-1f8b-47ac-8c03-79f75a98f56b" providerId="ADAL" clId="{A030C1DF-AE18-41CA-9A07-323703FC3149}" dt="2022-01-11T16:15:26.356" v="131" actId="14100"/>
          <ac:spMkLst>
            <pc:docMk/>
            <pc:sldMk cId="1567852197" sldId="283"/>
            <ac:spMk id="2" creationId="{735EE1C8-0FD0-48D3-AD6F-F87DFEAE7337}"/>
          </ac:spMkLst>
        </pc:spChg>
        <pc:spChg chg="mod">
          <ac:chgData name="Felix Carapaica" userId="0b490f7c-1f8b-47ac-8c03-79f75a98f56b" providerId="ADAL" clId="{A030C1DF-AE18-41CA-9A07-323703FC3149}" dt="2022-01-11T16:02:43.495" v="130" actId="6549"/>
          <ac:spMkLst>
            <pc:docMk/>
            <pc:sldMk cId="1567852197" sldId="283"/>
            <ac:spMk id="3" creationId="{065D6B10-0CDB-4CC9-ADFD-7684C0F6D1C4}"/>
          </ac:spMkLst>
        </pc:spChg>
      </pc:sldChg>
      <pc:sldChg chg="modSp mod">
        <pc:chgData name="Felix Carapaica" userId="0b490f7c-1f8b-47ac-8c03-79f75a98f56b" providerId="ADAL" clId="{A030C1DF-AE18-41CA-9A07-323703FC3149}" dt="2022-01-11T16:26:50.210" v="266" actId="20577"/>
        <pc:sldMkLst>
          <pc:docMk/>
          <pc:sldMk cId="1522135222" sldId="284"/>
        </pc:sldMkLst>
        <pc:spChg chg="mod">
          <ac:chgData name="Felix Carapaica" userId="0b490f7c-1f8b-47ac-8c03-79f75a98f56b" providerId="ADAL" clId="{A030C1DF-AE18-41CA-9A07-323703FC3149}" dt="2022-01-11T16:26:50.210" v="266" actId="20577"/>
          <ac:spMkLst>
            <pc:docMk/>
            <pc:sldMk cId="1522135222" sldId="284"/>
            <ac:spMk id="3" creationId="{E5DDC638-1BA5-4C4C-B8DF-22D4AEDC48DC}"/>
          </ac:spMkLst>
        </pc:spChg>
      </pc:sldChg>
      <pc:sldChg chg="modSp mod">
        <pc:chgData name="Felix Carapaica" userId="0b490f7c-1f8b-47ac-8c03-79f75a98f56b" providerId="ADAL" clId="{A030C1DF-AE18-41CA-9A07-323703FC3149}" dt="2022-01-09T01:30:00.136" v="7" actId="14100"/>
        <pc:sldMkLst>
          <pc:docMk/>
          <pc:sldMk cId="3087805755" sldId="287"/>
        </pc:sldMkLst>
        <pc:spChg chg="mod">
          <ac:chgData name="Felix Carapaica" userId="0b490f7c-1f8b-47ac-8c03-79f75a98f56b" providerId="ADAL" clId="{A030C1DF-AE18-41CA-9A07-323703FC3149}" dt="2022-01-09T01:30:00.136" v="7" actId="14100"/>
          <ac:spMkLst>
            <pc:docMk/>
            <pc:sldMk cId="3087805755" sldId="287"/>
            <ac:spMk id="3" creationId="{E34D9A33-D338-4488-83E4-A2BCE681D2EE}"/>
          </ac:spMkLst>
        </pc:spChg>
      </pc:sldChg>
      <pc:sldChg chg="modSp mod">
        <pc:chgData name="Felix Carapaica" userId="0b490f7c-1f8b-47ac-8c03-79f75a98f56b" providerId="ADAL" clId="{A030C1DF-AE18-41CA-9A07-323703FC3149}" dt="2022-01-11T16:28:33.514" v="286" actId="27636"/>
        <pc:sldMkLst>
          <pc:docMk/>
          <pc:sldMk cId="3734066067" sldId="288"/>
        </pc:sldMkLst>
        <pc:spChg chg="mod">
          <ac:chgData name="Felix Carapaica" userId="0b490f7c-1f8b-47ac-8c03-79f75a98f56b" providerId="ADAL" clId="{A030C1DF-AE18-41CA-9A07-323703FC3149}" dt="2022-01-11T16:28:33.514" v="286" actId="27636"/>
          <ac:spMkLst>
            <pc:docMk/>
            <pc:sldMk cId="3734066067" sldId="288"/>
            <ac:spMk id="5" creationId="{9186C38C-AD4A-4854-B98D-66C27CC97114}"/>
          </ac:spMkLst>
        </pc:spChg>
      </pc:sldChg>
      <pc:sldChg chg="addSp delSp modSp new mod modClrScheme chgLayout">
        <pc:chgData name="Felix Carapaica" userId="0b490f7c-1f8b-47ac-8c03-79f75a98f56b" providerId="ADAL" clId="{A030C1DF-AE18-41CA-9A07-323703FC3149}" dt="2022-01-11T16:23:54.113" v="232" actId="20577"/>
        <pc:sldMkLst>
          <pc:docMk/>
          <pc:sldMk cId="1675183768" sldId="289"/>
        </pc:sldMkLst>
        <pc:spChg chg="del mod ord">
          <ac:chgData name="Felix Carapaica" userId="0b490f7c-1f8b-47ac-8c03-79f75a98f56b" providerId="ADAL" clId="{A030C1DF-AE18-41CA-9A07-323703FC3149}" dt="2022-01-11T16:20:58.093" v="151" actId="700"/>
          <ac:spMkLst>
            <pc:docMk/>
            <pc:sldMk cId="1675183768" sldId="289"/>
            <ac:spMk id="2" creationId="{8C59382A-7D33-4445-857D-4375F66F936A}"/>
          </ac:spMkLst>
        </pc:spChg>
        <pc:spChg chg="del">
          <ac:chgData name="Felix Carapaica" userId="0b490f7c-1f8b-47ac-8c03-79f75a98f56b" providerId="ADAL" clId="{A030C1DF-AE18-41CA-9A07-323703FC3149}" dt="2022-01-11T16:20:58.093" v="151" actId="700"/>
          <ac:spMkLst>
            <pc:docMk/>
            <pc:sldMk cId="1675183768" sldId="289"/>
            <ac:spMk id="3" creationId="{E1A8024B-82AE-4023-A4E2-3AF8FF766577}"/>
          </ac:spMkLst>
        </pc:spChg>
        <pc:spChg chg="add mod ord">
          <ac:chgData name="Felix Carapaica" userId="0b490f7c-1f8b-47ac-8c03-79f75a98f56b" providerId="ADAL" clId="{A030C1DF-AE18-41CA-9A07-323703FC3149}" dt="2022-01-11T16:23:54.113" v="232" actId="20577"/>
          <ac:spMkLst>
            <pc:docMk/>
            <pc:sldMk cId="1675183768" sldId="289"/>
            <ac:spMk id="4" creationId="{A02E3398-E652-48AC-BA4B-226E880C08D4}"/>
          </ac:spMkLst>
        </pc:spChg>
        <pc:picChg chg="add mod">
          <ac:chgData name="Felix Carapaica" userId="0b490f7c-1f8b-47ac-8c03-79f75a98f56b" providerId="ADAL" clId="{A030C1DF-AE18-41CA-9A07-323703FC3149}" dt="2022-01-11T16:23:47.275" v="223" actId="14100"/>
          <ac:picMkLst>
            <pc:docMk/>
            <pc:sldMk cId="1675183768" sldId="289"/>
            <ac:picMk id="5" creationId="{7E78CB32-9279-47D5-8857-2BE46C4CE81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D033-8058-42F5-974D-48E997CF1A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981021-6941-4A7C-8B75-D855732C3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0B79D-A536-4760-9FD2-AE4474C69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7842C-3D47-4AE3-95B2-488AE806E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D4DDE-D46F-4C6D-AC4F-EC8C3602E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0778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0C048-75E4-4150-A757-3F21F85F7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5CA4ED-3C4C-468B-B557-2EEA111B4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631B8-A9A2-46E3-A7A4-EDA925DBC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8FC8F-810A-46E1-8865-A022581B6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FEF50-5AE3-4465-A270-C36860803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8036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AA1D17-1F29-48AA-A5A5-9B8C48A8B2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155F2A-8988-4BC2-A83A-114AE66003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40CAC-9644-495C-AE7F-0660D8D88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FAE5E-926A-42E7-8D87-347EFE30D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86C30-F50B-464E-A652-0BBF20D2F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3027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63E01-1EAC-416C-9030-DCA09DDDA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30774-62A3-4A5E-A82A-6531C835B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3BA37-1217-483A-A445-51C628C8C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B99F7-999F-41A8-B7A3-1392DEE55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E9CD3-4FE7-4767-A434-BAA912335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5486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C2F59-1794-4347-B6C4-990C78428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F1C77-0B2F-40A2-9F53-F54400B4F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E5130-FF16-4585-8BC4-1EED269F2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3245F-08DB-42C9-A83D-464CB5858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1F950-37DE-480D-9AE7-EF99EEF43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8658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40E21-E5D2-40CD-917E-9864ED65A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C005C-5B34-43D4-B23F-8DA43FBF7A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29A40-4C5A-4BFF-B976-EA6B85A3C8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E806F0-5804-49A3-B10B-C751B7886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40B62E-5780-4E4D-8903-D309285C5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A59545-DA27-4E58-82A4-D8AD195E8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934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42B0A-E448-48AF-9171-415F47807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E46BD3-B24E-4138-B2C3-D8CAD14C6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6059CF-0A20-48DC-BB25-5151D83C1A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70B0E9-647F-4781-9BC3-F59563A840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E778E6-8695-4963-ADC2-FFE27028AE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E372D1-96A4-41FE-ADB3-DE43AF1D9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298B9A-E835-4DDB-933D-D6F61B959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2A62E2-1E40-48FA-9E32-2564DA597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4971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0E54-EE88-4ABF-BE64-045998239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1EE4E0-85B0-42B2-AB3F-2E9C62F8F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4ABEB0-CCFD-4F85-AC31-08A43F71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90732B-3C64-4EE6-8367-E0C922A8C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3169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66575F-AE8A-4B2F-B267-C2475A0D7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2EDB9B-5E6A-4147-A6A3-CAC6F1DA0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A1AFD-4C46-4671-A2E9-366E41888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3054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62275-9206-4859-8049-5F353519C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4B8F6-BE5D-418A-BE84-A2A149D3D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067B56-C00F-43F9-A466-765D4D131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772B4-0E0C-4A73-8498-8232970FB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5987A4-918D-42B0-A782-6DC07B22A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0298D5-41E6-45EE-9403-778909B6A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5197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5853D-D8DE-4223-8149-BF6D71A42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BEFE6E-4BBA-4D15-BC86-C51A6232A9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ED5738-A5CA-4E2E-B2D3-7CA958ECAB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1941BC-019C-4AC9-908F-A3F98FB46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24246B-9AB2-4F6D-9958-AB30E0C6F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836F32-59AE-49CD-A7ED-76FA3C697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512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B09302-645A-491C-9893-E28FE6424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DF001-A1C3-4914-A307-7AB3327B7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D4FFD-67DF-40C1-9613-6A930282A0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B355D-E49E-44A9-BF76-EBD76A3DD4B7}" type="datetimeFigureOut">
              <a:rPr lang="en-CA" smtClean="0"/>
              <a:t>2022-05-08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E5585-5627-46CE-9A92-00768191D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B6A9A-9CA5-404C-A629-DE43ED013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4CDA9-A79D-465A-A32B-3CAFA1CCA9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3930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atlantic.com/technology/archive/2016/01/amazon-web-services-data-center/423147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baxtel.com/data-center/aws-us-east-n-virginia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about-aws/global-infrastructure/regions_az/#Regions" TargetMode="External"/><Relationship Id="rId2" Type="http://schemas.openxmlformats.org/officeDocument/2006/relationships/hyperlink" Target="https://aws.amazon.com/blogs/aws/now-open-third-availability-zone-in-the-aws-canada-central-region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about-aws/global-infrastructure/regions_az/#Regions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outposts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Q6OgRawyjIQ&amp;feature=emb_title" TargetMode="External"/><Relationship Id="rId4" Type="http://schemas.openxmlformats.org/officeDocument/2006/relationships/hyperlink" Target="https://aws.amazon.com/blogs/aws/aws-outposts-now-available-order-your-racks-today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heatlantic.com/technology/archive/2016/01/amazon-web-services-data-center/423147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58A86-D151-4893-9F66-56C14A6032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Amazon Web Services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7DB9C-8DFE-4E1B-8AE1-B73D7ED4F1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Infrastructure</a:t>
            </a:r>
          </a:p>
        </p:txBody>
      </p:sp>
    </p:spTree>
    <p:extLst>
      <p:ext uri="{BB962C8B-B14F-4D97-AF65-F5344CB8AC3E}">
        <p14:creationId xmlns:p14="http://schemas.microsoft.com/office/powerpoint/2010/main" val="3848809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4CD5E-BF9D-49DD-B2DA-F8EE434D7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Environmental Layer: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E3883-C822-4EB5-9F81-B8B121C53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0325" y="638089"/>
            <a:ext cx="5307910" cy="4410990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Datacentres are massive consumers of electrical energy.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There are several levels of energy supply to a datacenter: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Public grid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Own generators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AWS surrounds several of its datacenters with wind and solar farms to supply electrical energy.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9E84A0-1E69-4EBB-A0AF-4E138FF76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67" y="1928191"/>
            <a:ext cx="5188192" cy="31208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DCFA7D0-9309-4D2E-B4A5-41AC4D8FA476}"/>
              </a:ext>
            </a:extLst>
          </p:cNvPr>
          <p:cNvSpPr txBox="1"/>
          <p:nvPr/>
        </p:nvSpPr>
        <p:spPr>
          <a:xfrm>
            <a:off x="200025" y="6091535"/>
            <a:ext cx="117919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Source</a:t>
            </a:r>
            <a:r>
              <a:rPr lang="en-CA" dirty="0"/>
              <a:t>: https://datacenterfrontier.com/amazon-buys-green-power-to-speed-shift-to-renewable-aws-cloud/</a:t>
            </a:r>
          </a:p>
          <a:p>
            <a:r>
              <a:rPr lang="en-CA" dirty="0"/>
              <a:t>(Photo: Jordan Stead/ Amazon)</a:t>
            </a:r>
          </a:p>
        </p:txBody>
      </p:sp>
    </p:spTree>
    <p:extLst>
      <p:ext uri="{BB962C8B-B14F-4D97-AF65-F5344CB8AC3E}">
        <p14:creationId xmlns:p14="http://schemas.microsoft.com/office/powerpoint/2010/main" val="3134579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D6B10-0CDB-4CC9-ADFD-7684C0F6D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6480" y="3752850"/>
            <a:ext cx="8122915" cy="2840990"/>
          </a:xfrm>
          <a:ln>
            <a:solidFill>
              <a:schemeClr val="accent1"/>
            </a:solidFill>
          </a:ln>
        </p:spPr>
        <p:txBody>
          <a:bodyPr anchor="ctr"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sz="2400" dirty="0"/>
              <a:t>An AWS </a:t>
            </a:r>
            <a:r>
              <a:rPr lang="en-CA" sz="2400" b="1" dirty="0">
                <a:solidFill>
                  <a:srgbClr val="FF0000"/>
                </a:solidFill>
              </a:rPr>
              <a:t>region</a:t>
            </a:r>
            <a:r>
              <a:rPr lang="en-CA" sz="2400" dirty="0"/>
              <a:t> is a </a:t>
            </a:r>
            <a:r>
              <a:rPr lang="en-CA" sz="2400" b="1" dirty="0"/>
              <a:t>geographical cluster </a:t>
            </a:r>
            <a:r>
              <a:rPr lang="en-CA" sz="2400" dirty="0"/>
              <a:t>of datacenters.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dirty="0"/>
              <a:t>By </a:t>
            </a:r>
            <a:r>
              <a:rPr lang="en-US" sz="2400" dirty="0">
                <a:highlight>
                  <a:srgbClr val="FFFF00"/>
                </a:highlight>
              </a:rPr>
              <a:t>December 2020</a:t>
            </a:r>
            <a:r>
              <a:rPr lang="en-US" sz="2400" dirty="0"/>
              <a:t>, AWS had 22 regions across the world.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dirty="0"/>
              <a:t>For example, for now, Canada has one region called Central with datacenters located in the Montreal Metropolitan Region.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b="1" dirty="0"/>
              <a:t>Regions</a:t>
            </a:r>
            <a:r>
              <a:rPr lang="en-US" sz="2400" dirty="0"/>
              <a:t> contain </a:t>
            </a:r>
            <a:r>
              <a:rPr lang="en-US" sz="2400" b="1" dirty="0">
                <a:solidFill>
                  <a:srgbClr val="FF0000"/>
                </a:solidFill>
              </a:rPr>
              <a:t>Availability Zones</a:t>
            </a:r>
            <a:r>
              <a:rPr lang="en-US" sz="2400" dirty="0"/>
              <a:t>.</a:t>
            </a:r>
            <a:endParaRPr lang="en-US" sz="1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Source</a:t>
            </a:r>
            <a:r>
              <a:rPr lang="en-US" sz="1200" dirty="0"/>
              <a:t>: https://aws.amazon.com/blogs/aws/now-open-third-availability-zone-in-the-aws-canada-central-region/</a:t>
            </a:r>
            <a:endParaRPr lang="en-CA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0AA3C4-52A9-4225-8828-5F74DB0D9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97" y="189589"/>
            <a:ext cx="11716006" cy="3335932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EA64F67-EF1C-47E2-8828-FD2651512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997" y="3525521"/>
            <a:ext cx="3061795" cy="695740"/>
          </a:xfrm>
          <a:solidFill>
            <a:schemeClr val="bg1"/>
          </a:solidFill>
        </p:spPr>
        <p:txBody>
          <a:bodyPr/>
          <a:lstStyle/>
          <a:p>
            <a:r>
              <a:rPr lang="en-CA" sz="4400" b="1" dirty="0"/>
              <a:t>AWS </a:t>
            </a:r>
            <a:r>
              <a:rPr lang="en-CA" sz="4400" b="1" dirty="0">
                <a:solidFill>
                  <a:srgbClr val="FF0000"/>
                </a:solidFill>
              </a:rPr>
              <a:t>Regions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95326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EE1C8-0FD0-48D3-AD6F-F87DFEAE7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2912427" cy="958299"/>
          </a:xfrm>
        </p:spPr>
        <p:txBody>
          <a:bodyPr anchor="ctr">
            <a:normAutofit/>
          </a:bodyPr>
          <a:lstStyle/>
          <a:p>
            <a:r>
              <a:rPr lang="en-CA" sz="3600" dirty="0"/>
              <a:t>AWS </a:t>
            </a:r>
            <a:r>
              <a:rPr lang="en-CA" sz="3600" b="1" dirty="0">
                <a:solidFill>
                  <a:srgbClr val="FF0000"/>
                </a:solidFill>
              </a:rPr>
              <a:t>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D6B10-0CDB-4CC9-ADFD-7684C0F6D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6480" y="3752850"/>
            <a:ext cx="8122915" cy="2190750"/>
          </a:xfrm>
          <a:ln>
            <a:solidFill>
              <a:schemeClr val="accent1"/>
            </a:solidFill>
          </a:ln>
        </p:spPr>
        <p:txBody>
          <a:bodyPr anchor="ctr"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sz="2400" dirty="0"/>
              <a:t>An AWS </a:t>
            </a:r>
            <a:r>
              <a:rPr lang="en-CA" sz="2400" b="1" dirty="0">
                <a:solidFill>
                  <a:srgbClr val="FF0000"/>
                </a:solidFill>
              </a:rPr>
              <a:t>region</a:t>
            </a:r>
            <a:r>
              <a:rPr lang="en-CA" sz="2400" dirty="0"/>
              <a:t> is a </a:t>
            </a:r>
            <a:r>
              <a:rPr lang="en-CA" sz="2400" b="1" dirty="0"/>
              <a:t>geographical cluster </a:t>
            </a:r>
            <a:r>
              <a:rPr lang="en-CA" sz="2400" dirty="0"/>
              <a:t>of datacenters.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dirty="0"/>
              <a:t>By </a:t>
            </a:r>
            <a:r>
              <a:rPr lang="en-US" sz="2400" dirty="0">
                <a:highlight>
                  <a:srgbClr val="FFFF00"/>
                </a:highlight>
              </a:rPr>
              <a:t>September 2021</a:t>
            </a:r>
            <a:r>
              <a:rPr lang="en-US" sz="2400" dirty="0"/>
              <a:t>, AWS had </a:t>
            </a:r>
            <a:r>
              <a:rPr lang="en-US" sz="2400" b="1" dirty="0"/>
              <a:t>25 regions </a:t>
            </a:r>
            <a:r>
              <a:rPr lang="en-US" sz="2400" dirty="0"/>
              <a:t>across the world.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b="1" dirty="0"/>
              <a:t>Regions</a:t>
            </a:r>
            <a:r>
              <a:rPr lang="en-US" sz="2400" dirty="0"/>
              <a:t> contain </a:t>
            </a:r>
            <a:r>
              <a:rPr lang="en-US" sz="2400" b="1" dirty="0"/>
              <a:t>Availability Zones</a:t>
            </a:r>
            <a:r>
              <a:rPr lang="en-US" sz="2400" dirty="0"/>
              <a:t>.</a:t>
            </a:r>
            <a:endParaRPr lang="en-US" sz="1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b="1" dirty="0"/>
              <a:t>Source</a:t>
            </a:r>
            <a:r>
              <a:rPr lang="en-US" sz="1200" dirty="0"/>
              <a:t>: https://aws.amazon.com/about-aws/global-infrastructure/</a:t>
            </a:r>
            <a:endParaRPr lang="en-CA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0AA3C4-52A9-4225-8828-5F74DB0D9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97" y="189589"/>
            <a:ext cx="11716006" cy="333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85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E469C4-572A-49A3-B3E2-EBBEE8F51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AWS 26 Regions, 84 availability zones. May 2022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1BBC454-B7D6-438D-8C70-11792DD96208}"/>
              </a:ext>
            </a:extLst>
          </p:cNvPr>
          <p:cNvGrpSpPr/>
          <p:nvPr/>
        </p:nvGrpSpPr>
        <p:grpSpPr>
          <a:xfrm>
            <a:off x="843346" y="1507853"/>
            <a:ext cx="10510451" cy="5150122"/>
            <a:chOff x="843346" y="1507853"/>
            <a:chExt cx="10510451" cy="51501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C08C1E2-9E04-4062-9EF0-BDFE53416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3346" y="1507853"/>
              <a:ext cx="10510451" cy="515012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5805A85-77F4-4165-B00B-9FA29597CEC7}"/>
                </a:ext>
              </a:extLst>
            </p:cNvPr>
            <p:cNvSpPr txBox="1"/>
            <p:nvPr/>
          </p:nvSpPr>
          <p:spPr>
            <a:xfrm>
              <a:off x="2130641" y="2938511"/>
              <a:ext cx="732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FF0000"/>
                  </a:solidFill>
                </a:rPr>
                <a:t>Calgary</a:t>
              </a:r>
              <a:endParaRPr lang="en-CA" sz="1400" b="1" dirty="0">
                <a:solidFill>
                  <a:srgbClr val="FF0000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FCF8A42-A3F7-46B4-932A-423C29634BAF}"/>
                </a:ext>
              </a:extLst>
            </p:cNvPr>
            <p:cNvSpPr txBox="1"/>
            <p:nvPr/>
          </p:nvSpPr>
          <p:spPr>
            <a:xfrm>
              <a:off x="3605814" y="3046523"/>
              <a:ext cx="8799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FF0000"/>
                  </a:solidFill>
                </a:rPr>
                <a:t>Montreal</a:t>
              </a:r>
              <a:endParaRPr lang="en-CA" sz="14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8208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91818-B894-41B0-92A2-0DDFA4394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AWS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86BDA-1A80-4C91-AE02-928DA13BE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56025"/>
          </a:xfrm>
          <a:ln>
            <a:solidFill>
              <a:srgbClr val="0070C0"/>
            </a:solidFill>
          </a:ln>
        </p:spPr>
        <p:txBody>
          <a:bodyPr/>
          <a:lstStyle/>
          <a:p>
            <a:r>
              <a:rPr lang="en-CA" b="1" dirty="0"/>
              <a:t>Regions</a:t>
            </a:r>
            <a:r>
              <a:rPr lang="en-CA" dirty="0"/>
              <a:t> imply more than just a geographical location. </a:t>
            </a:r>
          </a:p>
          <a:p>
            <a:r>
              <a:rPr lang="en-CA" dirty="0"/>
              <a:t>In many cases, choosing a region has to do with legal conditions such as jurisdiction laws.</a:t>
            </a:r>
          </a:p>
          <a:p>
            <a:r>
              <a:rPr lang="en-CA" dirty="0"/>
              <a:t>Some AWS services are only offered in certain regions due to regulations and country laws.</a:t>
            </a:r>
          </a:p>
          <a:p>
            <a:r>
              <a:rPr lang="en-CA" dirty="0"/>
              <a:t>The location of a service might be determined by the traffic interests also. For example, a video streaming service should be close to the local customers.</a:t>
            </a:r>
          </a:p>
        </p:txBody>
      </p:sp>
    </p:spTree>
    <p:extLst>
      <p:ext uri="{BB962C8B-B14F-4D97-AF65-F5344CB8AC3E}">
        <p14:creationId xmlns:p14="http://schemas.microsoft.com/office/powerpoint/2010/main" val="2116427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8926F-B838-4520-A384-9F5169E9B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11077575" cy="749300"/>
          </a:xfrm>
        </p:spPr>
        <p:txBody>
          <a:bodyPr>
            <a:normAutofit/>
          </a:bodyPr>
          <a:lstStyle/>
          <a:p>
            <a:r>
              <a:rPr lang="en-CA" sz="3600" b="1" dirty="0"/>
              <a:t>The U.S East North Virginia Region is the AWS default region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1B9EFC-F632-4B3D-8515-D794D5D3C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6" y="1114426"/>
            <a:ext cx="11639548" cy="5512148"/>
          </a:xfrm>
          <a:prstGeom prst="rect">
            <a:avLst/>
          </a:prstGeom>
          <a:ln>
            <a:solidFill>
              <a:schemeClr val="accent5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14307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5FD6DF6-39F8-4302-A0A9-CBAA808F2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725" y="69852"/>
            <a:ext cx="3890057" cy="711200"/>
          </a:xfrm>
        </p:spPr>
        <p:txBody>
          <a:bodyPr>
            <a:normAutofit/>
          </a:bodyPr>
          <a:lstStyle/>
          <a:p>
            <a:r>
              <a:rPr lang="en-CA" dirty="0"/>
              <a:t>U.S East Region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AD00CD3-A2DD-4E03-BDC0-777D52C4F8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26725" y="809626"/>
            <a:ext cx="6431186" cy="3207431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7E7387-A63D-4753-9601-8B80B7F41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0924" y="365125"/>
            <a:ext cx="4314826" cy="6326187"/>
          </a:xfrm>
          <a:ln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CA" dirty="0"/>
              <a:t>The East Region accounts for most of the Internet traffic in the U.S (and the world)</a:t>
            </a:r>
          </a:p>
          <a:p>
            <a:r>
              <a:rPr lang="en-CA" dirty="0"/>
              <a:t>It is close to the seat of the U.S government too and many telecom and tech headquarters.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There are historical reasons too. (see reference:</a:t>
            </a:r>
          </a:p>
          <a:p>
            <a:pPr marL="0" indent="0">
              <a:buNone/>
            </a:pPr>
            <a:r>
              <a:rPr lang="en-CA" sz="1600" dirty="0"/>
              <a:t> </a:t>
            </a:r>
            <a:r>
              <a:rPr lang="en-CA" sz="1600" dirty="0">
                <a:hlinkClick r:id="rId3"/>
              </a:rPr>
              <a:t>https://www.theatlantic.com/technology/archive/2016/01/amazon-web-services-data-center/423147/</a:t>
            </a:r>
            <a:endParaRPr lang="en-CA" sz="1600" dirty="0"/>
          </a:p>
          <a:p>
            <a:r>
              <a:rPr lang="en-CA" dirty="0"/>
              <a:t>The state and municipalities in Virginia have been receptive to the installation of the data centres.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4EA239-FA40-4416-9AAF-049E06832B59}"/>
              </a:ext>
            </a:extLst>
          </p:cNvPr>
          <p:cNvSpPr txBox="1"/>
          <p:nvPr/>
        </p:nvSpPr>
        <p:spPr>
          <a:xfrm>
            <a:off x="826724" y="3971750"/>
            <a:ext cx="5787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Reference</a:t>
            </a:r>
            <a:r>
              <a:rPr lang="en-CA" dirty="0"/>
              <a:t>: https://blsstrategies.com/hyperscaledatacenters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9E9980-3CA6-4FD7-A19B-1FE0816D1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2347" y="4461582"/>
            <a:ext cx="3576640" cy="222973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4" name="Arrow: Left 3">
            <a:extLst>
              <a:ext uri="{FF2B5EF4-FFF2-40B4-BE49-F238E27FC236}">
                <a16:creationId xmlns:a16="http://schemas.microsoft.com/office/drawing/2014/main" id="{5ABF9DCA-ED80-4CEC-8395-86E640DDBFEB}"/>
              </a:ext>
            </a:extLst>
          </p:cNvPr>
          <p:cNvSpPr/>
          <p:nvPr/>
        </p:nvSpPr>
        <p:spPr>
          <a:xfrm>
            <a:off x="6958987" y="4295775"/>
            <a:ext cx="441938" cy="432482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91988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147BAF-DABB-43CA-A6EA-E8AAB3BE1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136526"/>
            <a:ext cx="11039475" cy="757358"/>
          </a:xfrm>
        </p:spPr>
        <p:txBody>
          <a:bodyPr>
            <a:normAutofit/>
          </a:bodyPr>
          <a:lstStyle/>
          <a:p>
            <a:r>
              <a:rPr lang="en-CA" sz="3600" dirty="0"/>
              <a:t>AWS datacenters IAD-50, IAD-60 and IAD-71 in N. Virginia</a:t>
            </a:r>
          </a:p>
        </p:txBody>
      </p:sp>
      <p:pic>
        <p:nvPicPr>
          <p:cNvPr id="6" name="Content Placeholder 5" descr="A picture containing road, way, spaghetti junction, highway&#10;&#10;Description automatically generated">
            <a:extLst>
              <a:ext uri="{FF2B5EF4-FFF2-40B4-BE49-F238E27FC236}">
                <a16:creationId xmlns:a16="http://schemas.microsoft.com/office/drawing/2014/main" id="{03DAACAE-B066-41F7-BE4C-A9FB20034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1" y="893884"/>
            <a:ext cx="8924924" cy="596411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B3F563-7CE0-4C5A-8A2A-D7A753668BBA}"/>
              </a:ext>
            </a:extLst>
          </p:cNvPr>
          <p:cNvSpPr txBox="1"/>
          <p:nvPr/>
        </p:nvSpPr>
        <p:spPr>
          <a:xfrm>
            <a:off x="190501" y="6488668"/>
            <a:ext cx="62989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Source: </a:t>
            </a:r>
            <a:r>
              <a:rPr lang="en-CA" dirty="0">
                <a:hlinkClick r:id="rId3"/>
              </a:rPr>
              <a:t>https://baxtel.com/data-center/aws-us-east-n-virginia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47363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EE1C8-0FD0-48D3-AD6F-F87DFEAE7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5247"/>
            <a:ext cx="10515600" cy="112678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Availability Zones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D6B10-0CDB-4CC9-ADFD-7684C0F6D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2026"/>
            <a:ext cx="10711070" cy="5380727"/>
          </a:xfrm>
          <a:ln>
            <a:solidFill>
              <a:srgbClr val="0070C0"/>
            </a:solidFill>
          </a:ln>
        </p:spPr>
        <p:txBody>
          <a:bodyPr anchor="ctr">
            <a:normAutofit/>
          </a:bodyPr>
          <a:lstStyle/>
          <a:p>
            <a:r>
              <a:rPr lang="en-US" dirty="0"/>
              <a:t>An</a:t>
            </a:r>
            <a:r>
              <a:rPr lang="en-US" b="1" dirty="0"/>
              <a:t> Availability Zone </a:t>
            </a:r>
            <a:r>
              <a:rPr lang="en-US" dirty="0"/>
              <a:t>is one or more datacenters with redundant power, networking, and connectivity inside an AWS Region.</a:t>
            </a:r>
          </a:p>
          <a:p>
            <a:r>
              <a:rPr lang="en-US" dirty="0"/>
              <a:t>The main idea is to provide redundancy and load distribution.</a:t>
            </a:r>
          </a:p>
          <a:p>
            <a:r>
              <a:rPr lang="en-US" dirty="0"/>
              <a:t>The datacenters are linked with low latency links. (high-capacity optical fibre).</a:t>
            </a:r>
          </a:p>
          <a:p>
            <a:r>
              <a:rPr lang="en-US" dirty="0"/>
              <a:t>In case of failure in one DC, other DCs can handle the workload.</a:t>
            </a:r>
          </a:p>
          <a:p>
            <a:r>
              <a:rPr lang="en-US" dirty="0"/>
              <a:t>For example, Canada has only one region called Canada Central Region with three AZ (by December 2020).</a:t>
            </a:r>
          </a:p>
          <a:p>
            <a:r>
              <a:rPr lang="en-US" dirty="0"/>
              <a:t>The datacenters are in the Montreal Area.</a:t>
            </a:r>
          </a:p>
          <a:p>
            <a:r>
              <a:rPr lang="en-US" sz="1900" b="1" dirty="0">
                <a:solidFill>
                  <a:srgbClr val="FF0000"/>
                </a:solidFill>
              </a:rPr>
              <a:t>Source</a:t>
            </a:r>
            <a:r>
              <a:rPr lang="en-US" sz="1900" dirty="0"/>
              <a:t>: </a:t>
            </a:r>
            <a:r>
              <a:rPr lang="en-US" sz="1900" dirty="0">
                <a:hlinkClick r:id="rId2"/>
              </a:rPr>
              <a:t>https://aws.amazon.com/blogs/aws/now-open-third-availability-zone-in-the-aws-canada-central-region/</a:t>
            </a:r>
            <a:endParaRPr lang="en-US" sz="1900" dirty="0"/>
          </a:p>
          <a:p>
            <a:r>
              <a:rPr lang="en-CA" sz="1900" b="1" dirty="0">
                <a:solidFill>
                  <a:srgbClr val="FF0000"/>
                </a:solidFill>
              </a:rPr>
              <a:t>Source</a:t>
            </a:r>
            <a:r>
              <a:rPr lang="en-CA" sz="1900" dirty="0"/>
              <a:t>: </a:t>
            </a:r>
            <a:r>
              <a:rPr lang="en-CA" sz="1900" dirty="0">
                <a:hlinkClick r:id="rId3"/>
              </a:rPr>
              <a:t>https://aws.amazon.com/about-aws/global-infrastructure/regions_az/#Regions</a:t>
            </a:r>
            <a:endParaRPr lang="en-CA" sz="1900" dirty="0"/>
          </a:p>
        </p:txBody>
      </p:sp>
    </p:spTree>
    <p:extLst>
      <p:ext uri="{BB962C8B-B14F-4D97-AF65-F5344CB8AC3E}">
        <p14:creationId xmlns:p14="http://schemas.microsoft.com/office/powerpoint/2010/main" val="922168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2E3398-E652-48AC-BA4B-226E880C0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837" y="295551"/>
            <a:ext cx="10515600" cy="1325563"/>
          </a:xfrm>
        </p:spPr>
        <p:txBody>
          <a:bodyPr/>
          <a:lstStyle/>
          <a:p>
            <a:pPr algn="ctr"/>
            <a:r>
              <a:rPr lang="en-CA" dirty="0"/>
              <a:t>Availability Zones AWS official definition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78CB32-9279-47D5-8857-2BE46C4CE8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93"/>
          <a:stretch/>
        </p:blipFill>
        <p:spPr>
          <a:xfrm>
            <a:off x="258417" y="1848710"/>
            <a:ext cx="11532691" cy="3250064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1675183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C63BF-AD90-4F76-8704-18549432F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cloud and the datacenter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A3039-CFAB-4BDB-B259-8E7E0254C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27450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CA" dirty="0"/>
              <a:t>The so called cloud is actually a large quantity of </a:t>
            </a:r>
            <a:r>
              <a:rPr lang="en-CA" b="1" dirty="0"/>
              <a:t>computing and networking resources</a:t>
            </a:r>
            <a:r>
              <a:rPr lang="en-CA" dirty="0"/>
              <a:t> located in multiple </a:t>
            </a:r>
            <a:r>
              <a:rPr lang="en-CA" b="1" dirty="0"/>
              <a:t>datacenters</a:t>
            </a:r>
            <a:r>
              <a:rPr lang="en-CA" dirty="0"/>
              <a:t>.</a:t>
            </a:r>
          </a:p>
          <a:p>
            <a:r>
              <a:rPr lang="en-CA" dirty="0"/>
              <a:t>The cloud provides an </a:t>
            </a:r>
            <a:r>
              <a:rPr lang="en-CA" b="1" dirty="0"/>
              <a:t>interface</a:t>
            </a:r>
            <a:r>
              <a:rPr lang="en-CA" dirty="0"/>
              <a:t> to customers to request and use portions of those resources.</a:t>
            </a:r>
          </a:p>
          <a:p>
            <a:r>
              <a:rPr lang="en-CA" dirty="0"/>
              <a:t>From the </a:t>
            </a:r>
            <a:r>
              <a:rPr lang="en-CA" b="1" dirty="0"/>
              <a:t>viewpoint</a:t>
            </a:r>
            <a:r>
              <a:rPr lang="en-CA" dirty="0"/>
              <a:t> of the customer, it is </a:t>
            </a:r>
            <a:r>
              <a:rPr lang="en-CA" b="1" dirty="0"/>
              <a:t>opaque</a:t>
            </a:r>
            <a:r>
              <a:rPr lang="en-CA" dirty="0"/>
              <a:t> what happens inside the “cloud”.</a:t>
            </a:r>
          </a:p>
          <a:p>
            <a:r>
              <a:rPr lang="en-CA" dirty="0"/>
              <a:t>The customer obtains </a:t>
            </a:r>
            <a:r>
              <a:rPr lang="en-CA" b="1" dirty="0"/>
              <a:t>resource</a:t>
            </a:r>
            <a:r>
              <a:rPr lang="en-CA" dirty="0"/>
              <a:t> allocation </a:t>
            </a:r>
            <a:r>
              <a:rPr lang="en-CA" b="1" dirty="0"/>
              <a:t>on demand </a:t>
            </a:r>
            <a:r>
              <a:rPr lang="en-CA" dirty="0"/>
              <a:t>and </a:t>
            </a:r>
            <a:r>
              <a:rPr lang="en-CA" b="1" dirty="0"/>
              <a:t>pays per usage</a:t>
            </a:r>
            <a:r>
              <a:rPr lang="en-CA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2911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1C76B-F4F0-457B-8A8B-B99ACF6D7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CA" dirty="0"/>
              <a:t>September 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DC638-1BA5-4C4C-B8DF-22D4AEDC4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8978"/>
            <a:ext cx="10515600" cy="2174875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CA" dirty="0"/>
              <a:t>The AWS Cloud spans </a:t>
            </a:r>
            <a:r>
              <a:rPr lang="en-CA" dirty="0">
                <a:solidFill>
                  <a:srgbClr val="0066FF"/>
                </a:solidFill>
              </a:rPr>
              <a:t>25 geographic regions </a:t>
            </a:r>
            <a:r>
              <a:rPr lang="en-CA" dirty="0"/>
              <a:t>around the world with </a:t>
            </a:r>
            <a:r>
              <a:rPr lang="en-CA" b="1" dirty="0"/>
              <a:t>81 Availability Zones</a:t>
            </a:r>
            <a:r>
              <a:rPr lang="en-CA" dirty="0"/>
              <a:t>.</a:t>
            </a:r>
          </a:p>
          <a:p>
            <a:r>
              <a:rPr lang="en-CA" dirty="0"/>
              <a:t>Announced plans for additional </a:t>
            </a:r>
            <a:r>
              <a:rPr lang="en-CA" dirty="0">
                <a:solidFill>
                  <a:srgbClr val="FF0000"/>
                </a:solidFill>
              </a:rPr>
              <a:t>7 more AWS Regions</a:t>
            </a:r>
            <a:r>
              <a:rPr lang="en-CA" b="1" dirty="0"/>
              <a:t>.</a:t>
            </a:r>
            <a:endParaRPr lang="en-CA" dirty="0"/>
          </a:p>
          <a:p>
            <a:r>
              <a:rPr lang="en-CA" dirty="0"/>
              <a:t>Announced plans for additional </a:t>
            </a:r>
            <a:r>
              <a:rPr lang="en-CA" b="1" dirty="0"/>
              <a:t>21 more Availability Zones</a:t>
            </a:r>
            <a:r>
              <a:rPr lang="en-CA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34C96E-C12F-424A-A2FA-D56E4FC81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5" y="3429000"/>
            <a:ext cx="7772400" cy="323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135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99F5F7A-7C8F-4269-B815-F1F342EBE501}"/>
              </a:ext>
            </a:extLst>
          </p:cNvPr>
          <p:cNvSpPr/>
          <p:nvPr/>
        </p:nvSpPr>
        <p:spPr>
          <a:xfrm>
            <a:off x="2676525" y="1"/>
            <a:ext cx="6953250" cy="68746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9ED8610-63D9-460F-BFAA-448F69131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275" y="257175"/>
            <a:ext cx="3981450" cy="317182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784D25-E582-4804-9ED1-E8E30991B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7125" y="304800"/>
            <a:ext cx="4305300" cy="31242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0973620-2C98-4D2B-B28F-C08870B23B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4750" y="190500"/>
            <a:ext cx="4314825" cy="32385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2A15DFC-436F-493A-9831-C7E82FAD84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4750" y="195262"/>
            <a:ext cx="4324350" cy="322897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4B3572B-1323-4A9F-8440-DAD0B79294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4750" y="3638550"/>
            <a:ext cx="4333875" cy="321945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523FA6A2-6D91-42B4-AAC5-757BA0B1EB46}"/>
              </a:ext>
            </a:extLst>
          </p:cNvPr>
          <p:cNvSpPr/>
          <p:nvPr/>
        </p:nvSpPr>
        <p:spPr>
          <a:xfrm>
            <a:off x="4024312" y="3343275"/>
            <a:ext cx="185738" cy="3095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0CAA036-F576-41F2-BF7F-DE21B9BC3CA7}"/>
              </a:ext>
            </a:extLst>
          </p:cNvPr>
          <p:cNvSpPr/>
          <p:nvPr/>
        </p:nvSpPr>
        <p:spPr>
          <a:xfrm>
            <a:off x="4757737" y="3369469"/>
            <a:ext cx="185738" cy="3095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65FCD41-7170-4A3D-9418-2BE920EBE3F5}"/>
              </a:ext>
            </a:extLst>
          </p:cNvPr>
          <p:cNvSpPr/>
          <p:nvPr/>
        </p:nvSpPr>
        <p:spPr>
          <a:xfrm>
            <a:off x="7062789" y="3367087"/>
            <a:ext cx="185738" cy="3095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7BC7CD8-E552-42C6-A76D-A0DA5420FF01}"/>
              </a:ext>
            </a:extLst>
          </p:cNvPr>
          <p:cNvSpPr/>
          <p:nvPr/>
        </p:nvSpPr>
        <p:spPr>
          <a:xfrm>
            <a:off x="7517607" y="3367086"/>
            <a:ext cx="185738" cy="30956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7D1B2FD-56F6-4534-8819-90CB8345141A}"/>
              </a:ext>
            </a:extLst>
          </p:cNvPr>
          <p:cNvSpPr txBox="1"/>
          <p:nvPr/>
        </p:nvSpPr>
        <p:spPr>
          <a:xfrm>
            <a:off x="8310233" y="190500"/>
            <a:ext cx="12053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b="1" dirty="0">
                <a:highlight>
                  <a:srgbClr val="FFFF00"/>
                </a:highlight>
              </a:rPr>
              <a:t>Region</a:t>
            </a:r>
          </a:p>
        </p:txBody>
      </p:sp>
    </p:spTree>
    <p:extLst>
      <p:ext uri="{BB962C8B-B14F-4D97-AF65-F5344CB8AC3E}">
        <p14:creationId xmlns:p14="http://schemas.microsoft.com/office/powerpoint/2010/main" val="130070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8" grpId="0" animBg="1"/>
      <p:bldP spid="29" grpId="0" animBg="1"/>
      <p:bldP spid="30" grpId="0" animBg="1"/>
      <p:bldP spid="31" grpId="0" animBg="1"/>
      <p:bldP spid="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866B31-F804-466C-9065-01243EDB4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8880" y="484633"/>
            <a:ext cx="3098800" cy="5724144"/>
          </a:xfr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latin typeface="+mn-lt"/>
              </a:rPr>
              <a:t>In this example, a tenant duplicates its infrastructure into two </a:t>
            </a:r>
            <a:r>
              <a:rPr lang="en-US" sz="3600" b="1" dirty="0">
                <a:latin typeface="+mn-lt"/>
              </a:rPr>
              <a:t>Availability Zones </a:t>
            </a:r>
            <a:r>
              <a:rPr lang="en-US" sz="3600" dirty="0">
                <a:latin typeface="+mn-lt"/>
              </a:rPr>
              <a:t>in the same </a:t>
            </a:r>
            <a:r>
              <a:rPr lang="en-US" sz="3600" b="1" dirty="0">
                <a:latin typeface="+mn-lt"/>
              </a:rPr>
              <a:t>Region.</a:t>
            </a:r>
            <a:br>
              <a:rPr lang="en-US" sz="3600" dirty="0">
                <a:latin typeface="+mn-lt"/>
              </a:rPr>
            </a:br>
            <a:endParaRPr lang="en-US" sz="3600" dirty="0">
              <a:latin typeface="+mn-lt"/>
            </a:endParaRP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ED41C6-5855-4D19-BC76-3F9AB4BE1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61" b="1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009001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C66070-C987-4DB5-9B2D-2C419862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US East region (North Virginia)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86C38C-AD4A-4854-B98D-66C27CC971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51131"/>
            <a:ext cx="5181600" cy="4040804"/>
          </a:xfrm>
          <a:ln>
            <a:solidFill>
              <a:schemeClr val="accent5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This region is the </a:t>
            </a:r>
            <a:r>
              <a:rPr lang="en-CA" b="1" dirty="0"/>
              <a:t>original</a:t>
            </a:r>
            <a:r>
              <a:rPr lang="en-CA" dirty="0"/>
              <a:t> AWS.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It contains </a:t>
            </a:r>
            <a:r>
              <a:rPr lang="en-CA" b="1" dirty="0"/>
              <a:t>six (6) availability zones (AZ)</a:t>
            </a:r>
            <a:r>
              <a:rPr lang="en-CA" dirty="0"/>
              <a:t> shown in the annexed list.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This AZ are highly interconnected to enable multiple redundancy of services.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This is typically the region where AWS first deploys new services.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59D2B9E-F9A7-4B05-88C3-B4D926C55F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951132"/>
            <a:ext cx="5819776" cy="4040804"/>
          </a:xfrm>
          <a:ln>
            <a:solidFill>
              <a:schemeClr val="accent5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34066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A8115-A49E-4B2C-8D26-E13DD7B82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Extension of the </a:t>
            </a:r>
            <a:r>
              <a:rPr lang="en-CA" b="1" dirty="0"/>
              <a:t>availability zone </a:t>
            </a:r>
            <a:r>
              <a:rPr lang="en-CA" dirty="0"/>
              <a:t>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2D83A-F596-4073-BF98-0AEF113CB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9725"/>
            <a:ext cx="10515600" cy="4181476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AWS is pushing to place services as close to the end user as possible.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That means that some services are not exclusively located in the AWS datacenters but on premises.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AWS have designed several specific models for such special cases: 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CA" b="1" i="0" dirty="0">
                <a:solidFill>
                  <a:srgbClr val="232F3E"/>
                </a:solidFill>
                <a:effectLst/>
                <a:latin typeface="AmazonEmberBold"/>
              </a:rPr>
              <a:t>AWS Local Zones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CA" b="1" i="0" dirty="0">
                <a:solidFill>
                  <a:srgbClr val="232F3E"/>
                </a:solidFill>
                <a:effectLst/>
                <a:latin typeface="AmazonEmberBold"/>
              </a:rPr>
              <a:t>AWS Outposts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CA" b="1" i="0" dirty="0">
                <a:solidFill>
                  <a:srgbClr val="232F3E"/>
                </a:solidFill>
                <a:effectLst/>
                <a:latin typeface="AmazonEmberBold"/>
              </a:rPr>
              <a:t>AWS Wavelength</a:t>
            </a:r>
          </a:p>
          <a:p>
            <a:pPr marL="45720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CA" sz="1900" dirty="0">
                <a:solidFill>
                  <a:srgbClr val="232F3E"/>
                </a:solidFill>
                <a:latin typeface="AmazonEmberBold"/>
              </a:rPr>
              <a:t>Reference: </a:t>
            </a:r>
            <a:r>
              <a:rPr lang="en-CA" sz="1900" dirty="0">
                <a:solidFill>
                  <a:srgbClr val="232F3E"/>
                </a:solidFill>
                <a:latin typeface="AmazonEmberBold"/>
                <a:hlinkClick r:id="rId2"/>
              </a:rPr>
              <a:t>https://aws.amazon.com/about-aws/global-infrastructure/regions_az/#Regions</a:t>
            </a:r>
            <a:endParaRPr lang="en-CA" b="0" i="0" dirty="0">
              <a:solidFill>
                <a:srgbClr val="232F3E"/>
              </a:solidFill>
              <a:effectLst/>
              <a:latin typeface="AmazonEmberBold"/>
            </a:endParaRPr>
          </a:p>
        </p:txBody>
      </p:sp>
    </p:spTree>
    <p:extLst>
      <p:ext uri="{BB962C8B-B14F-4D97-AF65-F5344CB8AC3E}">
        <p14:creationId xmlns:p14="http://schemas.microsoft.com/office/powerpoint/2010/main" val="3810775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8DC2-DB8D-4C02-BD9E-49CEF82E4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AWS Local Zones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085DF7-53C5-468F-9EEA-A391A6DDC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6400"/>
          </a:xfrm>
          <a:ln>
            <a:solidFill>
              <a:schemeClr val="accent1"/>
            </a:solidFill>
          </a:ln>
        </p:spPr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b="1" dirty="0"/>
              <a:t>Local zones </a:t>
            </a:r>
            <a:r>
              <a:rPr lang="en-CA" dirty="0"/>
              <a:t>are extensions of Amazon AWS </a:t>
            </a:r>
            <a:r>
              <a:rPr lang="en-US" dirty="0"/>
              <a:t>that deploys AWS compute, storage, database, resources and services in proximity to some large population, important industry, and IT centers.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Local zones are only available in Los Angeles, Boston, Miami and Houston at the time of this writing (September 2021).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The concept of </a:t>
            </a:r>
            <a:r>
              <a:rPr lang="en-US" b="1" dirty="0"/>
              <a:t>local zones </a:t>
            </a:r>
            <a:r>
              <a:rPr lang="en-US" dirty="0"/>
              <a:t>seems to be superseded by </a:t>
            </a:r>
            <a:r>
              <a:rPr lang="en-US" b="1" dirty="0"/>
              <a:t>AWS outposts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221004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661C2C-F181-4486-A1DE-FC0779C8E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3100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/>
              <a:t>AWS Outpost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E3ED74-0D68-4A45-AAC7-F16A49417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87" y="2019300"/>
            <a:ext cx="3476625" cy="19431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747F4FC-7168-4DCD-82B9-8F6D3580FB5A}"/>
              </a:ext>
            </a:extLst>
          </p:cNvPr>
          <p:cNvGrpSpPr/>
          <p:nvPr/>
        </p:nvGrpSpPr>
        <p:grpSpPr>
          <a:xfrm>
            <a:off x="8691562" y="2095500"/>
            <a:ext cx="3173882" cy="2369582"/>
            <a:chOff x="8691562" y="2095500"/>
            <a:chExt cx="3173882" cy="236958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C53476D-7F98-4293-9F77-76C4F96BB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91562" y="2095500"/>
              <a:ext cx="2905125" cy="20002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69ACDD-184F-42AC-AA3B-538645A4E2D6}"/>
                </a:ext>
              </a:extLst>
            </p:cNvPr>
            <p:cNvSpPr txBox="1"/>
            <p:nvPr/>
          </p:nvSpPr>
          <p:spPr>
            <a:xfrm>
              <a:off x="8691562" y="4095750"/>
              <a:ext cx="31738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Customer’s on-prem datacenter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CCC938-CB6F-4B30-A487-11936CF895A6}"/>
              </a:ext>
            </a:extLst>
          </p:cNvPr>
          <p:cNvCxnSpPr>
            <a:cxnSpLocks/>
          </p:cNvCxnSpPr>
          <p:nvPr/>
        </p:nvCxnSpPr>
        <p:spPr>
          <a:xfrm flipV="1">
            <a:off x="3257550" y="3600450"/>
            <a:ext cx="5676900" cy="8572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A1654458-6414-41C0-B6EE-308108466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6300" y="2728913"/>
            <a:ext cx="62865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00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8DC2-DB8D-4C02-BD9E-49CEF82E4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575"/>
            <a:ext cx="3724275" cy="796925"/>
          </a:xfrm>
        </p:spPr>
        <p:txBody>
          <a:bodyPr/>
          <a:lstStyle/>
          <a:p>
            <a:r>
              <a:rPr lang="en-CA" dirty="0"/>
              <a:t>AWS Outpost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085DF7-53C5-468F-9EEA-A391A6DDC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075" y="952500"/>
            <a:ext cx="8486775" cy="4826595"/>
          </a:xfrm>
          <a:ln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An </a:t>
            </a:r>
            <a:r>
              <a:rPr lang="en-CA" b="1" dirty="0"/>
              <a:t>outpost</a:t>
            </a:r>
            <a:r>
              <a:rPr lang="en-CA" dirty="0"/>
              <a:t> is an </a:t>
            </a:r>
            <a:r>
              <a:rPr lang="en-CA" b="1" dirty="0"/>
              <a:t>extension</a:t>
            </a:r>
            <a:r>
              <a:rPr lang="en-CA" dirty="0"/>
              <a:t> of the AWS cloud inside the </a:t>
            </a:r>
            <a:r>
              <a:rPr lang="en-CA" b="1" dirty="0"/>
              <a:t>customer’s</a:t>
            </a:r>
            <a:r>
              <a:rPr lang="en-CA" dirty="0"/>
              <a:t> premises.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Amazon places a rack with compute, storage, and network devices on the customer location.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The rack and the devices on it are specially designed by AWS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The services and tools available are the same as in the AWS cloud.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An outpost comes in different formats.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Starting from one 1U server size, 2U server, a 42U rack, up to 96 racks of 42 units.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There are many applications for outposts.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8B99B9E-B6DD-456A-AFA2-52F253909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7300" y="495300"/>
            <a:ext cx="3019425" cy="51911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BDFF89-26E0-476A-9E3F-C5EF2E9C38B6}"/>
              </a:ext>
            </a:extLst>
          </p:cNvPr>
          <p:cNvSpPr txBox="1"/>
          <p:nvPr/>
        </p:nvSpPr>
        <p:spPr>
          <a:xfrm>
            <a:off x="152400" y="5779095"/>
            <a:ext cx="9367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Source</a:t>
            </a:r>
            <a:r>
              <a:rPr lang="en-CA" dirty="0"/>
              <a:t>: </a:t>
            </a:r>
            <a:r>
              <a:rPr lang="en-CA" dirty="0">
                <a:hlinkClick r:id="rId3"/>
              </a:rPr>
              <a:t>https://aws.amazon.com/outposts/</a:t>
            </a:r>
            <a:endParaRPr lang="en-CA" dirty="0"/>
          </a:p>
          <a:p>
            <a:r>
              <a:rPr lang="en-CA" b="1" dirty="0">
                <a:solidFill>
                  <a:srgbClr val="FF0000"/>
                </a:solidFill>
              </a:rPr>
              <a:t>Picture</a:t>
            </a:r>
            <a:r>
              <a:rPr lang="en-CA" dirty="0"/>
              <a:t>: </a:t>
            </a:r>
            <a:r>
              <a:rPr lang="en-CA" dirty="0">
                <a:hlinkClick r:id="rId4"/>
              </a:rPr>
              <a:t>https://aws.amazon.com/blogs/aws/aws-outposts-now-available-order-your-racks-today/</a:t>
            </a:r>
            <a:endParaRPr lang="en-CA" dirty="0"/>
          </a:p>
          <a:p>
            <a:r>
              <a:rPr lang="en-CA" b="1" dirty="0">
                <a:solidFill>
                  <a:srgbClr val="FF0000"/>
                </a:solidFill>
              </a:rPr>
              <a:t>Nice to watch</a:t>
            </a:r>
            <a:r>
              <a:rPr lang="en-CA" dirty="0"/>
              <a:t>: </a:t>
            </a:r>
            <a:r>
              <a:rPr lang="en-CA" dirty="0">
                <a:hlinkClick r:id="rId5"/>
              </a:rPr>
              <a:t>https://www.youtube.com/watch?v=Q6OgRawyjIQ&amp;feature=emb_title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386511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8DC2-DB8D-4C02-BD9E-49CEF82E4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155575"/>
            <a:ext cx="3724275" cy="676630"/>
          </a:xfrm>
        </p:spPr>
        <p:txBody>
          <a:bodyPr>
            <a:normAutofit fontScale="90000"/>
          </a:bodyPr>
          <a:lstStyle/>
          <a:p>
            <a:r>
              <a:rPr lang="en-CA" dirty="0"/>
              <a:t>AWS Outpost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085DF7-53C5-468F-9EEA-A391A6DDC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50" y="952500"/>
            <a:ext cx="11249026" cy="1962149"/>
          </a:xfrm>
          <a:ln>
            <a:solidFill>
              <a:schemeClr val="accent1"/>
            </a:solidFill>
          </a:ln>
        </p:spPr>
        <p:txBody>
          <a:bodyPr>
            <a:normAutofit fontScale="85000" lnSpcReduction="10000"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One driving need behind the outpost concept is that the customer runs “workloads” that require </a:t>
            </a:r>
            <a:r>
              <a:rPr lang="en-CA" b="1" dirty="0"/>
              <a:t>low latency</a:t>
            </a:r>
            <a:r>
              <a:rPr lang="en-CA" dirty="0"/>
              <a:t>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Applications such as AI, augmented reality and others that require extreme low latency.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For example, a cell phone carrier needs to deploy applications close to their service radio cells (the edge).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BDFF89-26E0-476A-9E3F-C5EF2E9C38B6}"/>
              </a:ext>
            </a:extLst>
          </p:cNvPr>
          <p:cNvSpPr txBox="1"/>
          <p:nvPr/>
        </p:nvSpPr>
        <p:spPr>
          <a:xfrm>
            <a:off x="371475" y="6333093"/>
            <a:ext cx="11172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  <a:highlight>
                  <a:srgbClr val="FFFF00"/>
                </a:highlight>
              </a:rPr>
              <a:t>Source</a:t>
            </a:r>
            <a:r>
              <a:rPr lang="en-CA" sz="1400" dirty="0"/>
              <a:t>: https://d1.awsstatic.com/events/reinvent/2019/Industry_4.0_with_mobile_edge_network_services_powered_by_AWS_Outposts_TLC305.pdf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668F78-8BEB-43B1-9BEE-B6A57AD43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" y="3034944"/>
            <a:ext cx="9210675" cy="297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215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8DC2-DB8D-4C02-BD9E-49CEF82E4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575"/>
            <a:ext cx="3724275" cy="796925"/>
          </a:xfrm>
        </p:spPr>
        <p:txBody>
          <a:bodyPr/>
          <a:lstStyle/>
          <a:p>
            <a:r>
              <a:rPr lang="en-CA" dirty="0"/>
              <a:t>AWS Outpost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085DF7-53C5-468F-9EEA-A391A6DDC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075" y="952500"/>
            <a:ext cx="8486775" cy="4972050"/>
          </a:xfrm>
          <a:ln>
            <a:solidFill>
              <a:schemeClr val="accent1"/>
            </a:solidFill>
          </a:ln>
        </p:spPr>
        <p:txBody>
          <a:bodyPr>
            <a:normAutofit lnSpcReduction="10000"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Another use case for outposts is when the workloads are deeply ingrained with the customer systems.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For example, in-house applications that are difficult to migrate to the cloud.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The customer can keep its IPv4 address space with outposts.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The idea of outpost is a big part of AWS strategy to help companies to migrate their services into the cloud.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As a transition strategy, the customer can start migrating services in a progressive manner.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dirty="0"/>
              <a:t>Another use of outposts is when regulation forces an organization to keep physical control of data.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8B99B9E-B6DD-456A-AFA2-52F253909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0175" y="952500"/>
            <a:ext cx="3019425" cy="51911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BDFF89-26E0-476A-9E3F-C5EF2E9C38B6}"/>
              </a:ext>
            </a:extLst>
          </p:cNvPr>
          <p:cNvSpPr txBox="1"/>
          <p:nvPr/>
        </p:nvSpPr>
        <p:spPr>
          <a:xfrm>
            <a:off x="290513" y="6007784"/>
            <a:ext cx="9354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Source</a:t>
            </a:r>
            <a:r>
              <a:rPr lang="en-CA" dirty="0"/>
              <a:t>: https://aws.amazon.com/outposts/</a:t>
            </a:r>
          </a:p>
          <a:p>
            <a:r>
              <a:rPr lang="en-CA" b="1" dirty="0">
                <a:solidFill>
                  <a:srgbClr val="FF0000"/>
                </a:solidFill>
              </a:rPr>
              <a:t>Picture</a:t>
            </a:r>
            <a:r>
              <a:rPr lang="en-CA" dirty="0"/>
              <a:t>: https://aws.amazon.com/blogs/aws/aws-outposts-now-available-order-your-racks-today/</a:t>
            </a:r>
          </a:p>
        </p:txBody>
      </p:sp>
    </p:spTree>
    <p:extLst>
      <p:ext uri="{BB962C8B-B14F-4D97-AF65-F5344CB8AC3E}">
        <p14:creationId xmlns:p14="http://schemas.microsoft.com/office/powerpoint/2010/main" val="3681640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29F76-DAA8-469F-B660-1AAE415A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AWS </a:t>
            </a:r>
            <a:r>
              <a:rPr lang="en-CA" b="1" dirty="0"/>
              <a:t>model datacenter </a:t>
            </a:r>
            <a:r>
              <a:rPr lang="en-CA" dirty="0"/>
              <a:t>aerial view</a:t>
            </a:r>
          </a:p>
        </p:txBody>
      </p:sp>
      <p:pic>
        <p:nvPicPr>
          <p:cNvPr id="5" name="Content Placeholder 4" descr="A picture containing grass&#10;&#10;Description automatically generated">
            <a:extLst>
              <a:ext uri="{FF2B5EF4-FFF2-40B4-BE49-F238E27FC236}">
                <a16:creationId xmlns:a16="http://schemas.microsoft.com/office/drawing/2014/main" id="{B2562F5F-7268-4E9C-AD31-E2264F21E3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813" y="1825625"/>
            <a:ext cx="963437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F76B88-4DA1-4FFD-AEE8-CCF21A3462D8}"/>
              </a:ext>
            </a:extLst>
          </p:cNvPr>
          <p:cNvSpPr txBox="1"/>
          <p:nvPr/>
        </p:nvSpPr>
        <p:spPr>
          <a:xfrm>
            <a:off x="3765550" y="6308209"/>
            <a:ext cx="6974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Source: </a:t>
            </a:r>
            <a:r>
              <a:rPr lang="en-CA" dirty="0"/>
              <a:t>https://aws.amazon.com/compliance/data-center/data-centers/</a:t>
            </a:r>
          </a:p>
        </p:txBody>
      </p:sp>
    </p:spTree>
    <p:extLst>
      <p:ext uri="{BB962C8B-B14F-4D97-AF65-F5344CB8AC3E}">
        <p14:creationId xmlns:p14="http://schemas.microsoft.com/office/powerpoint/2010/main" val="41774485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8DC2-DB8D-4C02-BD9E-49CEF82E4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AWS wavelength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085DF7-53C5-468F-9EEA-A391A6DDC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70250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AWS Wavelength is an extension of the idea of outposts but only applied to </a:t>
            </a:r>
            <a:r>
              <a:rPr lang="en-US" b="1" dirty="0"/>
              <a:t>cellular 5G networks</a:t>
            </a:r>
            <a:r>
              <a:rPr lang="en-US" dirty="0"/>
              <a:t>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AWS wavelength is defined as an AWS Infrastructure optimized for mobile edge computing applications which is embedded within the telco 5G providers datacenters.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The result is that the latency between the customer devices and the applications is super low.</a:t>
            </a:r>
          </a:p>
        </p:txBody>
      </p:sp>
    </p:spTree>
    <p:extLst>
      <p:ext uri="{BB962C8B-B14F-4D97-AF65-F5344CB8AC3E}">
        <p14:creationId xmlns:p14="http://schemas.microsoft.com/office/powerpoint/2010/main" val="40496231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8AF7B-BEF8-4A04-AD57-88C1EA8B5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Strategically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A6E88-6F09-4AFF-98A3-FEA9F05E2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43089"/>
            <a:ext cx="10658475" cy="1700212"/>
          </a:xfrm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sz="3200" dirty="0"/>
              <a:t>Furthermore, Amazon intention is to keep expanding its realm toward the customers by creating its own backbone network bypassing the telco carriers for some cases. (for now) </a:t>
            </a:r>
          </a:p>
        </p:txBody>
      </p:sp>
    </p:spTree>
    <p:extLst>
      <p:ext uri="{BB962C8B-B14F-4D97-AF65-F5344CB8AC3E}">
        <p14:creationId xmlns:p14="http://schemas.microsoft.com/office/powerpoint/2010/main" val="21531102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587E9-BC1B-4FE8-B716-B04D5F1E2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Interesting quotes.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D9A33-D338-4488-83E4-A2BCE681D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08036"/>
          </a:xfrm>
          <a:ln>
            <a:solidFill>
              <a:schemeClr val="accent5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GaramondPro"/>
              </a:rPr>
              <a:t>…“The actual infrastructure at the heart of AWS’ infrastructure-as-a-service isn’t the thing that makes it important to developers; it’s the </a:t>
            </a:r>
            <a:r>
              <a:rPr lang="en-US" b="1" i="0" dirty="0">
                <a:solidFill>
                  <a:srgbClr val="000000"/>
                </a:solidFill>
                <a:effectLst/>
                <a:latin typeface="AGaramondPro"/>
              </a:rPr>
              <a:t>services and APIs </a:t>
            </a:r>
            <a:r>
              <a:rPr lang="en-US" b="0" i="0" dirty="0">
                <a:solidFill>
                  <a:srgbClr val="000000"/>
                </a:solidFill>
                <a:effectLst/>
                <a:latin typeface="AGaramondPro"/>
              </a:rPr>
              <a:t>built on top of that infrastructure”…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GaramondPro"/>
              </a:rPr>
              <a:t>…”Amazon didn’t invent the principles behind cloud computing, but they made the </a:t>
            </a:r>
            <a:r>
              <a:rPr lang="en-US" b="1" i="0" dirty="0">
                <a:solidFill>
                  <a:srgbClr val="000000"/>
                </a:solidFill>
                <a:effectLst/>
                <a:latin typeface="AGaramondPro"/>
              </a:rPr>
              <a:t>infrastructure of cloud computing </a:t>
            </a:r>
            <a:r>
              <a:rPr lang="en-US" b="0" i="0" dirty="0">
                <a:solidFill>
                  <a:srgbClr val="000000"/>
                </a:solidFill>
                <a:effectLst/>
                <a:latin typeface="AGaramondPro"/>
              </a:rPr>
              <a:t>into a dirt-cheap </a:t>
            </a:r>
            <a:r>
              <a:rPr lang="en-US" b="1" i="0" dirty="0">
                <a:solidFill>
                  <a:srgbClr val="000000"/>
                </a:solidFill>
                <a:effectLst/>
                <a:latin typeface="AGaramondPro"/>
              </a:rPr>
              <a:t>commodity</a:t>
            </a:r>
            <a:r>
              <a:rPr lang="en-US" b="0" i="0" dirty="0">
                <a:solidFill>
                  <a:srgbClr val="000000"/>
                </a:solidFill>
                <a:effectLst/>
                <a:latin typeface="AGaramondPro"/>
              </a:rPr>
              <a:t>”… </a:t>
            </a:r>
            <a:endParaRPr lang="en-US" dirty="0">
              <a:solidFill>
                <a:srgbClr val="000000"/>
              </a:solidFill>
              <a:latin typeface="AGaramondPro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  <a:latin typeface="AGaramondPro"/>
              </a:rPr>
              <a:t>Reference (September 2021): </a:t>
            </a:r>
            <a:r>
              <a:rPr lang="en-US" dirty="0">
                <a:solidFill>
                  <a:srgbClr val="000000"/>
                </a:solidFill>
                <a:latin typeface="AGaramondPro"/>
                <a:hlinkClick r:id="rId2"/>
              </a:rPr>
              <a:t>https://www.theatlantic.com/technology/archive/2016/01/amazon-web-services-data-center/423147/</a:t>
            </a:r>
            <a:endParaRPr lang="en-US" dirty="0">
              <a:solidFill>
                <a:srgbClr val="000000"/>
              </a:solidFill>
              <a:latin typeface="AGaramondPro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87805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94115-5057-482E-AD67-6FFDFDA1C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Perimeter Layer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60ACE-F9DD-4EDF-B678-A56184A2B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3360" y="1825625"/>
            <a:ext cx="3520440" cy="3756025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CA" dirty="0"/>
              <a:t>The first level of </a:t>
            </a:r>
            <a:r>
              <a:rPr lang="en-CA" b="1" dirty="0"/>
              <a:t>security</a:t>
            </a:r>
            <a:r>
              <a:rPr lang="en-CA" dirty="0"/>
              <a:t> of a datacenter is the </a:t>
            </a:r>
            <a:r>
              <a:rPr lang="en-CA" b="1" dirty="0"/>
              <a:t>physical perimeter</a:t>
            </a:r>
            <a:r>
              <a:rPr lang="en-CA" dirty="0"/>
              <a:t>.</a:t>
            </a:r>
          </a:p>
          <a:p>
            <a:r>
              <a:rPr lang="en-CA" dirty="0"/>
              <a:t>The highlighted area shows the secured perimeter with barriers preventing physical intrusion.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69D381-1F95-4CF1-A0E6-1F1279623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81" y="1983200"/>
            <a:ext cx="7101840" cy="323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563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4CD5E-BF9D-49DD-B2DA-F8EE434D7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Infrastructure Layer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E3883-C822-4EB5-9F81-B8B121C53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9050" y="365125"/>
            <a:ext cx="3714750" cy="5811838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CA" dirty="0"/>
              <a:t>The datacenter is provisioned to sustain its own </a:t>
            </a:r>
            <a:r>
              <a:rPr lang="en-CA" b="1" dirty="0"/>
              <a:t>electrical energy generation</a:t>
            </a:r>
            <a:r>
              <a:rPr lang="en-CA" dirty="0"/>
              <a:t>.</a:t>
            </a:r>
          </a:p>
          <a:p>
            <a:r>
              <a:rPr lang="en-CA" dirty="0"/>
              <a:t>The highlighted area contains power generators, converters AC/DC, and batteries.</a:t>
            </a:r>
          </a:p>
          <a:p>
            <a:r>
              <a:rPr lang="en-CA" dirty="0"/>
              <a:t>AWS surrounds its datacenter with wind and solar farms to supply electrical energy.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F394C5-963C-4D8E-993C-F02D7DF67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60" y="3010429"/>
            <a:ext cx="7040880" cy="316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869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4CD5E-BF9D-49DD-B2DA-F8EE434D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72100" cy="1325563"/>
          </a:xfrm>
        </p:spPr>
        <p:txBody>
          <a:bodyPr/>
          <a:lstStyle/>
          <a:p>
            <a:r>
              <a:rPr lang="en-CA" b="1" dirty="0"/>
              <a:t>Infrastructure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E3883-C822-4EB5-9F81-B8B121C53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9049" y="487681"/>
            <a:ext cx="4429125" cy="6065520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en-CA" b="1" dirty="0"/>
              <a:t>HVAC and fire suppression: </a:t>
            </a:r>
          </a:p>
          <a:p>
            <a:r>
              <a:rPr lang="en-CA" dirty="0"/>
              <a:t>Controlling the </a:t>
            </a:r>
            <a:r>
              <a:rPr lang="en-CA" b="1" dirty="0"/>
              <a:t>temperature</a:t>
            </a:r>
            <a:r>
              <a:rPr lang="en-CA" dirty="0"/>
              <a:t> and </a:t>
            </a:r>
            <a:r>
              <a:rPr lang="en-CA" b="1" dirty="0"/>
              <a:t>humidity </a:t>
            </a:r>
            <a:r>
              <a:rPr lang="en-CA" dirty="0"/>
              <a:t>of the DC is the biggest infrastructure challenge in any datacenter. </a:t>
            </a:r>
          </a:p>
          <a:p>
            <a:r>
              <a:rPr lang="en-CA" dirty="0"/>
              <a:t>The vast accumulation of equipment generates heat that needs to be dissipated.</a:t>
            </a:r>
          </a:p>
          <a:p>
            <a:r>
              <a:rPr lang="en-CA" dirty="0"/>
              <a:t>The place is always at risk of fire, so an automated </a:t>
            </a:r>
            <a:r>
              <a:rPr lang="en-CA" b="1" dirty="0"/>
              <a:t>fire suppression </a:t>
            </a:r>
            <a:r>
              <a:rPr lang="en-CA" dirty="0"/>
              <a:t>system is ready to respond to fire incidents.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060377-BEC1-4557-B889-8B4765D1A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20" y="3224879"/>
            <a:ext cx="7183120" cy="326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163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4CD5E-BF9D-49DD-B2DA-F8EE434D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72100" cy="1325563"/>
          </a:xfrm>
        </p:spPr>
        <p:txBody>
          <a:bodyPr/>
          <a:lstStyle/>
          <a:p>
            <a:r>
              <a:rPr lang="en-CA" b="1" dirty="0"/>
              <a:t>Data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E3883-C822-4EB5-9F81-B8B121C53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9049" y="1087120"/>
            <a:ext cx="4429125" cy="5405755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en-CA" dirty="0"/>
              <a:t>The so called AWS </a:t>
            </a:r>
            <a:r>
              <a:rPr lang="en-CA" b="1" dirty="0"/>
              <a:t>data layer </a:t>
            </a:r>
            <a:r>
              <a:rPr lang="en-CA" dirty="0"/>
              <a:t>are rows and rows of computing and networking equipment. </a:t>
            </a:r>
          </a:p>
          <a:p>
            <a:r>
              <a:rPr lang="en-CA" dirty="0"/>
              <a:t>Thousands of servers, LAN switches, routers, firewalls and other devices conform the core of the cloud.</a:t>
            </a:r>
          </a:p>
          <a:p>
            <a:r>
              <a:rPr lang="en-CA" dirty="0"/>
              <a:t>All of the customers services are virtualized, someplace, in physical servers and networking equipment.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AD3800-7E8B-416A-A914-014418A12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34" y="2823324"/>
            <a:ext cx="7447280" cy="3338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256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4CD5E-BF9D-49DD-B2DA-F8EE434D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" y="28280"/>
            <a:ext cx="5372100" cy="1325563"/>
          </a:xfrm>
        </p:spPr>
        <p:txBody>
          <a:bodyPr/>
          <a:lstStyle/>
          <a:p>
            <a:r>
              <a:rPr lang="en-CA" b="1" dirty="0"/>
              <a:t>Data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E3883-C822-4EB5-9F81-B8B121C53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6065" y="1087120"/>
            <a:ext cx="5102109" cy="5421745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sz="3600" dirty="0"/>
              <a:t>The so called AWS data layer are rows and rows of computing and networking equipment.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sz="3600" dirty="0"/>
              <a:t>(In the picture, I counted 22 </a:t>
            </a:r>
            <a:r>
              <a:rPr lang="en-CA" sz="3600" b="1" dirty="0"/>
              <a:t>aisles</a:t>
            </a:r>
            <a:r>
              <a:rPr lang="en-CA" sz="3600" dirty="0"/>
              <a:t> of double rows on each side for a total of 88 rows).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sz="3600" dirty="0"/>
              <a:t>Let’s take </a:t>
            </a:r>
            <a:r>
              <a:rPr lang="en-CA" sz="3600" b="1" dirty="0"/>
              <a:t>one aisle </a:t>
            </a:r>
            <a:r>
              <a:rPr lang="en-CA" sz="3600" dirty="0"/>
              <a:t>to see it in more detail.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947BDD9-028F-47D8-87C6-C5F00C2A5733}"/>
              </a:ext>
            </a:extLst>
          </p:cNvPr>
          <p:cNvGrpSpPr/>
          <p:nvPr/>
        </p:nvGrpSpPr>
        <p:grpSpPr>
          <a:xfrm>
            <a:off x="1466908" y="1406769"/>
            <a:ext cx="5243541" cy="5244760"/>
            <a:chOff x="1466908" y="1406769"/>
            <a:chExt cx="5243541" cy="52447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CAD3800-7E8B-416A-A914-014418A12B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66908" y="1406769"/>
              <a:ext cx="5243541" cy="235027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807E61D-A04C-4577-8918-C22C60749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12772" y="4614644"/>
              <a:ext cx="2647950" cy="2036885"/>
            </a:xfrm>
            <a:prstGeom prst="rect">
              <a:avLst/>
            </a:prstGeom>
          </p:spPr>
        </p:pic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9FD874CA-A2BA-4880-8B84-268E7716250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788095" y="3300411"/>
              <a:ext cx="2621281" cy="1323976"/>
            </a:xfrm>
            <a:prstGeom prst="curvedConnector3">
              <a:avLst/>
            </a:prstGeom>
            <a:ln w="127000">
              <a:solidFill>
                <a:srgbClr val="FF0000"/>
              </a:solidFill>
              <a:tailEnd type="triangle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1276627-DB92-4028-AD1D-2DF3936BD055}"/>
                </a:ext>
              </a:extLst>
            </p:cNvPr>
            <p:cNvSpPr txBox="1"/>
            <p:nvPr/>
          </p:nvSpPr>
          <p:spPr>
            <a:xfrm>
              <a:off x="1907429" y="3949443"/>
              <a:ext cx="2884116" cy="523220"/>
            </a:xfrm>
            <a:prstGeom prst="rect">
              <a:avLst/>
            </a:prstGeom>
            <a:noFill/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800" b="1" dirty="0"/>
                <a:t>Expanded 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3344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4CD5E-BF9D-49DD-B2DA-F8EE434D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621" y="58075"/>
            <a:ext cx="5372100" cy="1325563"/>
          </a:xfrm>
        </p:spPr>
        <p:txBody>
          <a:bodyPr/>
          <a:lstStyle/>
          <a:p>
            <a:r>
              <a:rPr lang="en-CA" b="1" dirty="0"/>
              <a:t>Data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E3883-C822-4EB5-9F81-B8B121C53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164" y="1288231"/>
            <a:ext cx="5372099" cy="4765040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sz="3600" dirty="0"/>
              <a:t>One </a:t>
            </a:r>
            <a:r>
              <a:rPr lang="en-CA" sz="3600" b="1" dirty="0"/>
              <a:t>aisle</a:t>
            </a:r>
            <a:r>
              <a:rPr lang="en-CA" sz="3600" dirty="0"/>
              <a:t> in more detail.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sz="3600" dirty="0"/>
              <a:t>Each row has a number of </a:t>
            </a:r>
            <a:r>
              <a:rPr lang="en-CA" sz="3600" b="1" dirty="0"/>
              <a:t>racks</a:t>
            </a:r>
            <a:r>
              <a:rPr lang="en-CA" sz="3600" dirty="0"/>
              <a:t>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sz="3600" dirty="0"/>
              <a:t>Each rack has a number of blade servers on it.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CA" sz="3600" dirty="0"/>
              <a:t>Each server holds even more </a:t>
            </a:r>
            <a:r>
              <a:rPr lang="en-CA" sz="3600" b="1" dirty="0"/>
              <a:t>virtual</a:t>
            </a:r>
            <a:r>
              <a:rPr lang="en-CA" sz="3600" dirty="0"/>
              <a:t> servers and containers.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B8B70EA-36E2-47B1-9C19-EC747142EA8B}"/>
              </a:ext>
            </a:extLst>
          </p:cNvPr>
          <p:cNvGrpSpPr/>
          <p:nvPr/>
        </p:nvGrpSpPr>
        <p:grpSpPr>
          <a:xfrm>
            <a:off x="739371" y="1441079"/>
            <a:ext cx="5295352" cy="5311512"/>
            <a:chOff x="739371" y="1441079"/>
            <a:chExt cx="5295352" cy="531151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1D51CF5-3492-4157-9CDB-B576DA4AA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86773" y="1441079"/>
              <a:ext cx="2647950" cy="203688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6BF02F-5DD4-4BAA-9837-9F2E39EBB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37819" y="4276091"/>
              <a:ext cx="4219575" cy="2476500"/>
            </a:xfrm>
            <a:prstGeom prst="rect">
              <a:avLst/>
            </a:prstGeom>
          </p:spPr>
        </p:pic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4467390C-25FA-452C-82A6-9ACE86AD0939}"/>
                </a:ext>
              </a:extLst>
            </p:cNvPr>
            <p:cNvCxnSpPr>
              <a:endCxn id="12" idx="0"/>
            </p:cNvCxnSpPr>
            <p:nvPr/>
          </p:nvCxnSpPr>
          <p:spPr>
            <a:xfrm rot="5400000">
              <a:off x="3139326" y="2860041"/>
              <a:ext cx="1624331" cy="1207768"/>
            </a:xfrm>
            <a:prstGeom prst="curvedConnector3">
              <a:avLst/>
            </a:prstGeom>
            <a:ln w="1270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5618CAD-7828-4829-90A0-EF222F9B9C6B}"/>
                </a:ext>
              </a:extLst>
            </p:cNvPr>
            <p:cNvSpPr txBox="1"/>
            <p:nvPr/>
          </p:nvSpPr>
          <p:spPr>
            <a:xfrm>
              <a:off x="739371" y="3409141"/>
              <a:ext cx="2884116" cy="523220"/>
            </a:xfrm>
            <a:prstGeom prst="rect">
              <a:avLst/>
            </a:prstGeom>
            <a:noFill/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800" b="1" dirty="0"/>
                <a:t>Expanded 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4596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1703</Words>
  <Application>Microsoft Office PowerPoint</Application>
  <PresentationFormat>Widescreen</PresentationFormat>
  <Paragraphs>144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AGaramondPro</vt:lpstr>
      <vt:lpstr>AmazonEmberBold</vt:lpstr>
      <vt:lpstr>Arial</vt:lpstr>
      <vt:lpstr>Calibri</vt:lpstr>
      <vt:lpstr>Calibri Light</vt:lpstr>
      <vt:lpstr>Office Theme</vt:lpstr>
      <vt:lpstr>Amazon Web Services</vt:lpstr>
      <vt:lpstr>The cloud and the datacenter</vt:lpstr>
      <vt:lpstr>AWS model datacenter aerial view</vt:lpstr>
      <vt:lpstr>Perimeter Layer</vt:lpstr>
      <vt:lpstr>Infrastructure Layer</vt:lpstr>
      <vt:lpstr>Infrastructure Layer</vt:lpstr>
      <vt:lpstr>Data Layer</vt:lpstr>
      <vt:lpstr>Data Layer</vt:lpstr>
      <vt:lpstr>Data Layer</vt:lpstr>
      <vt:lpstr>Environmental Layer:</vt:lpstr>
      <vt:lpstr>AWS Regions</vt:lpstr>
      <vt:lpstr>AWS Regions</vt:lpstr>
      <vt:lpstr>AWS 26 Regions, 84 availability zones. May 2022 </vt:lpstr>
      <vt:lpstr>AWS Regions</vt:lpstr>
      <vt:lpstr>The U.S East North Virginia Region is the AWS default region</vt:lpstr>
      <vt:lpstr>U.S East Region</vt:lpstr>
      <vt:lpstr>AWS datacenters IAD-50, IAD-60 and IAD-71 in N. Virginia</vt:lpstr>
      <vt:lpstr>Availability Zones</vt:lpstr>
      <vt:lpstr>Availability Zones AWS official definition</vt:lpstr>
      <vt:lpstr>September 2021</vt:lpstr>
      <vt:lpstr>PowerPoint Presentation</vt:lpstr>
      <vt:lpstr>In this example, a tenant duplicates its infrastructure into two Availability Zones in the same Region. </vt:lpstr>
      <vt:lpstr>US East region (North Virginia)</vt:lpstr>
      <vt:lpstr>Extension of the availability zone concept</vt:lpstr>
      <vt:lpstr>AWS Local Zones</vt:lpstr>
      <vt:lpstr>AWS Outpost</vt:lpstr>
      <vt:lpstr>AWS Outpost</vt:lpstr>
      <vt:lpstr>AWS Outpost</vt:lpstr>
      <vt:lpstr>AWS Outpost</vt:lpstr>
      <vt:lpstr>AWS wavelength</vt:lpstr>
      <vt:lpstr>Strategically</vt:lpstr>
      <vt:lpstr>Interesting quotes.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</dc:title>
  <dc:creator>Felix Carapaica</dc:creator>
  <cp:lastModifiedBy>Felix Carapaica</cp:lastModifiedBy>
  <cp:revision>58</cp:revision>
  <dcterms:created xsi:type="dcterms:W3CDTF">2020-12-20T23:18:28Z</dcterms:created>
  <dcterms:modified xsi:type="dcterms:W3CDTF">2022-05-08T14:12:33Z</dcterms:modified>
</cp:coreProperties>
</file>

<file path=docProps/thumbnail.jpeg>
</file>